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47" d="100"/>
          <a:sy n="47" d="100"/>
        </p:scale>
        <p:origin x="144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2221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183380"/>
            <a:ext cx="9144000" cy="960120"/>
          </a:xfrm>
          <a:prstGeom prst="rect">
            <a:avLst/>
          </a:prstGeom>
          <a:solidFill>
            <a:srgbClr val="2D2780"/>
          </a:solidFill>
          <a:ln w="12700">
            <a:solidFill>
              <a:srgbClr val="2D278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0" y="4183380"/>
            <a:ext cx="9144000" cy="41148"/>
          </a:xfrm>
          <a:prstGeom prst="rect">
            <a:avLst/>
          </a:prstGeom>
          <a:solidFill>
            <a:srgbClr val="F76B31"/>
          </a:solidFill>
          <a:ln w="12700">
            <a:solidFill>
              <a:srgbClr val="F76B3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8116866" y="4266057"/>
            <a:ext cx="846000" cy="847422"/>
          </a:xfrm>
          <a:prstGeom prst="rect">
            <a:avLst/>
          </a:prstGeom>
          <a:solidFill>
            <a:srgbClr val="D6D6CE"/>
          </a:solidFill>
          <a:ln w="317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8164962" y="4523003"/>
            <a:ext cx="749808" cy="2999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66666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Photo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01168" y="425653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 Name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01168" y="4459391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0" y="0"/>
            <a:ext cx="9144000" cy="36576"/>
          </a:xfrm>
          <a:prstGeom prst="rect">
            <a:avLst/>
          </a:prstGeom>
          <a:solidFill>
            <a:srgbClr val="F76B31"/>
          </a:solidFill>
          <a:ln w="12700">
            <a:solidFill>
              <a:srgbClr val="F76B3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57200" y="502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Graphical Abstract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371600" y="114300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space to visually communicate the key message of your research.</a:t>
            </a:r>
          </a:p>
          <a:p>
            <a:pPr marL="0" indent="0" algn="ctr">
              <a:buNone/>
            </a:pP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text minimal — focus on visuals, diagrams, or a single take-home message.</a:t>
            </a:r>
          </a:p>
          <a:p>
            <a:pPr marL="0" indent="0" algn="ctr">
              <a:buNone/>
            </a:pPr>
            <a:endParaRPr lang="en-US" sz="1050" dirty="0">
              <a:solidFill>
                <a:srgbClr val="D6D6C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1050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Optional: Indicate the session of your presentation or poster</a:t>
            </a:r>
          </a:p>
          <a:p>
            <a:pPr marL="0" indent="0" algn="ctr">
              <a:buNone/>
            </a:pP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Delete this placeholder text before submitting.</a:t>
            </a:r>
            <a:endParaRPr lang="en-US" sz="1050" dirty="0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E38F8F87-4FB3-965D-8DE8-A0135AF088CE}"/>
              </a:ext>
            </a:extLst>
          </p:cNvPr>
          <p:cNvSpPr/>
          <p:nvPr/>
        </p:nvSpPr>
        <p:spPr>
          <a:xfrm>
            <a:off x="201168" y="4629698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</a:t>
            </a:r>
            <a:r>
              <a:rPr lang="pt-PT" sz="950" dirty="0">
                <a:solidFill>
                  <a:srgbClr val="D6D6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’s email address</a:t>
            </a:r>
            <a:endParaRPr lang="en-US" sz="95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D80CD2DB-6EF6-3EB1-71ED-FDC3490F001F}"/>
              </a:ext>
            </a:extLst>
          </p:cNvPr>
          <p:cNvSpPr/>
          <p:nvPr/>
        </p:nvSpPr>
        <p:spPr>
          <a:xfrm>
            <a:off x="201168" y="4852035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ISEK 2026 – Jyväskylä, Finland</a:t>
            </a:r>
            <a:endParaRPr lang="en-US" sz="1100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738DB2-F71E-3E79-45F7-91E91ECFE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368" y="4235919"/>
            <a:ext cx="2804403" cy="8916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6AAF7EF30E574CAB548A80457B72F9" ma:contentTypeVersion="32" ma:contentTypeDescription="Create a new document." ma:contentTypeScope="" ma:versionID="0fcf6caa6250a075dec4b7d69374fac3">
  <xsd:schema xmlns:xsd="http://www.w3.org/2001/XMLSchema" xmlns:xs="http://www.w3.org/2001/XMLSchema" xmlns:p="http://schemas.microsoft.com/office/2006/metadata/properties" xmlns:ns2="41904404-0d05-4e4a-8b93-43f66e00ec8f" xmlns:ns3="fd91cfa1-dda3-438a-9327-911b8e23e803" targetNamespace="http://schemas.microsoft.com/office/2006/metadata/properties" ma:root="true" ma:fieldsID="09b052c32e5e3d048352eab637949acd" ns2:_="" ns3:_="">
    <xsd:import namespace="41904404-0d05-4e4a-8b93-43f66e00ec8f"/>
    <xsd:import namespace="fd91cfa1-dda3-438a-9327-911b8e23e803"/>
    <xsd:element name="properties">
      <xsd:complexType>
        <xsd:sequence>
          <xsd:element name="documentManagement">
            <xsd:complexType>
              <xsd:all>
                <xsd:element ref="ns2:Review_x0020_Date" minOccurs="0"/>
                <xsd:element ref="ns2:Event_x0020_Location" minOccurs="0"/>
                <xsd:element ref="ns2:if5087aa67fd49e1bc3bf24618755730" minOccurs="0"/>
                <xsd:element ref="ns3:TaxCatchAll" minOccurs="0"/>
                <xsd:element ref="ns2:CID" minOccurs="0"/>
                <xsd:element ref="ns2:p839230d41b74dce8067a750cc50a39e" minOccurs="0"/>
                <xsd:element ref="ns2:a0db3a7a8d964caeb44d66af9661c4f3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LengthInSeconds" minOccurs="0"/>
                <xsd:element ref="ns2:lcf76f155ced4ddcb4097134ff3c332f" minOccurs="0"/>
                <xsd:element ref="ns3:TaxKeywordTaxHTField" minOccurs="0"/>
                <xsd:element ref="ns2:MediaServiceSearchProperties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04404-0d05-4e4a-8b93-43f66e00ec8f" elementFormDefault="qualified">
    <xsd:import namespace="http://schemas.microsoft.com/office/2006/documentManagement/types"/>
    <xsd:import namespace="http://schemas.microsoft.com/office/infopath/2007/PartnerControls"/>
    <xsd:element name="Review_x0020_Date" ma:index="4" nillable="true" ma:displayName="Review Date" ma:description="When should this document be reviewed and possible archived? This will default to [Create Date+2 years] and will drive a view that shows files to be reviewed." ma:format="DateOnly" ma:indexed="true" ma:internalName="Review_x0020_Date">
      <xsd:simpleType>
        <xsd:restriction base="dms:DateTime"/>
      </xsd:simpleType>
    </xsd:element>
    <xsd:element name="Event_x0020_Location" ma:index="5" nillable="true" ma:displayName="Event Location" ma:description="In which city does the event occur" ma:format="Dropdown" ma:indexed="true" ma:internalName="Event_x0020_Location" ma:readOnly="false">
      <xsd:simpleType>
        <xsd:union memberTypes="dms:Text">
          <xsd:simpleType>
            <xsd:restriction base="dms:Choice">
              <xsd:enumeration value="Amherst"/>
              <xsd:enumeration value="Amsterdam"/>
              <xsd:enumeration value="Anaheim"/>
              <xsd:enumeration value="Austin"/>
              <xsd:enumeration value="Banff"/>
              <xsd:enumeration value="Baltimore"/>
              <xsd:enumeration value="Berlin"/>
              <xsd:enumeration value="Bethesda"/>
              <xsd:enumeration value="Boston"/>
              <xsd:enumeration value="Brisbane"/>
              <xsd:enumeration value="Brussels"/>
              <xsd:enumeration value="Budapest"/>
              <xsd:enumeration value="Cape Town"/>
              <xsd:enumeration value="Cascais"/>
              <xsd:enumeration value="Charleston"/>
              <xsd:enumeration value="Charlotte"/>
              <xsd:enumeration value="Chicago"/>
              <xsd:enumeration value="Copenhagen"/>
              <xsd:enumeration value="Crystal City"/>
              <xsd:enumeration value="Dallas"/>
              <xsd:enumeration value="Dublin"/>
              <xsd:enumeration value="Dubrovnik"/>
              <xsd:enumeration value="Edinburgh"/>
              <xsd:enumeration value="Edmonton"/>
              <xsd:enumeration value="Estoril"/>
              <xsd:enumeration value="Eugene"/>
              <xsd:enumeration value="Fort Worth"/>
              <xsd:enumeration value="Glasgow"/>
              <xsd:enumeration value="Goteborg"/>
              <xsd:enumeration value="Hawaii"/>
              <xsd:enumeration value="Halifax"/>
              <xsd:enumeration value="Hobart"/>
              <xsd:enumeration value="Hollywood"/>
              <xsd:enumeration value="Honolulu"/>
              <xsd:enumeration value="Indianapolis"/>
              <xsd:enumeration value="Istanbul"/>
              <xsd:enumeration value="Jamaica"/>
              <xsd:enumeration value="Kansas City"/>
              <xsd:enumeration value="Keystone"/>
              <xsd:enumeration value="Kelowna"/>
              <xsd:enumeration value="Knoxville"/>
              <xsd:enumeration value="Leiden"/>
              <xsd:enumeration value="Limerick"/>
              <xsd:enumeration value="Lisbon"/>
              <xsd:enumeration value="Long Beach"/>
              <xsd:enumeration value="Los Angeles"/>
              <xsd:enumeration value="Louisville"/>
              <xsd:enumeration value="Lyon"/>
              <xsd:enumeration value="Maastricht"/>
              <xsd:enumeration value="Madison"/>
              <xsd:enumeration value="Malta"/>
              <xsd:enumeration value="Memphis"/>
              <xsd:enumeration value="Miami"/>
              <xsd:enumeration value="Montego Bay"/>
              <xsd:enumeration value="Montreal"/>
              <xsd:enumeration value="Nagoya"/>
              <xsd:enumeration value="Nashville"/>
              <xsd:enumeration value="New Orleans"/>
              <xsd:enumeration value="New Westminister"/>
              <xsd:enumeration value="New York"/>
              <xsd:enumeration value="Niagara Falls"/>
              <xsd:enumeration value="Niagara-on-the-Lake"/>
              <xsd:enumeration value="Ottawa/Gatineau"/>
              <xsd:enumeration value="Orlando"/>
              <xsd:enumeration value="Oxford"/>
              <xsd:enumeration value="Padua"/>
              <xsd:enumeration value="Panama City"/>
              <xsd:enumeration value="Paris"/>
              <xsd:enumeration value="Pasadena"/>
              <xsd:enumeration value="Penticton"/>
              <xsd:enumeration value="Philadelphia"/>
              <xsd:enumeration value="Pittsburgh"/>
              <xsd:enumeration value="Portland"/>
              <xsd:enumeration value="Quebec City"/>
              <xsd:enumeration value="Reno"/>
              <xsd:enumeration value="Rennes"/>
              <xsd:enumeration value="Richmond"/>
              <xsd:enumeration value="Rome"/>
              <xsd:enumeration value="Rotterdam"/>
              <xsd:enumeration value="Salt Lake City"/>
              <xsd:enumeration value="Salzburg"/>
              <xsd:enumeration value="Santa Barbara"/>
              <xsd:enumeration value="Santa Rosa"/>
              <xsd:enumeration value="Santa Fe"/>
              <xsd:enumeration value="Seville"/>
              <xsd:enumeration value="St Louis"/>
              <xsd:enumeration value="Stockholm"/>
              <xsd:enumeration value="Sydney"/>
              <xsd:enumeration value="Tampa Bay"/>
              <xsd:enumeration value="Toronto"/>
              <xsd:enumeration value="Toyama"/>
              <xsd:enumeration value="Umea"/>
              <xsd:enumeration value="Vancouver"/>
              <xsd:enumeration value="Victoria"/>
              <xsd:enumeration value="Virtual"/>
              <xsd:enumeration value="Vienna"/>
              <xsd:enumeration value="Washington DC"/>
              <xsd:enumeration value="Whistler"/>
              <xsd:enumeration value="Winnipeg"/>
              <xsd:enumeration value="Newport"/>
              <xsd:enumeration value="Providence"/>
              <xsd:enumeration value="Guadalajara"/>
              <xsd:enumeration value="Tulum"/>
              <xsd:enumeration value="Cancun"/>
              <xsd:enumeration value="Cozumel"/>
              <xsd:enumeration value="Panama"/>
              <xsd:enumeration value="Nice"/>
              <xsd:enumeration value="Jyväskylä"/>
              <xsd:enumeration value="Birmingham"/>
              <xsd:enumeration value="Baltimore"/>
            </xsd:restriction>
          </xsd:simpleType>
        </xsd:union>
      </xsd:simpleType>
    </xsd:element>
    <xsd:element name="if5087aa67fd49e1bc3bf24618755730" ma:index="8" nillable="true" ma:taxonomy="true" ma:internalName="if5087aa67fd49e1bc3bf24618755730" ma:taxonomyFieldName="Doc_x0020_Type_x0020_MM" ma:displayName="Document Type" ma:indexed="true" ma:default="" ma:fieldId="{2f5087aa-67fd-49e1-bc3b-f24618755730}" ma:sspId="1259d0b0-ad97-40f6-866f-9f1be2d4c8f9" ma:termSetId="48f129a7-8db7-44b7-b919-1473bae17e12" ma:anchorId="c19bc231-f034-4367-8459-709365398274" ma:open="false" ma:isKeyword="false">
      <xsd:complexType>
        <xsd:sequence>
          <xsd:element ref="pc:Terms" minOccurs="0" maxOccurs="1"/>
        </xsd:sequence>
      </xsd:complexType>
    </xsd:element>
    <xsd:element name="CID" ma:index="10" nillable="true" ma:displayName="CID" ma:internalName="CID">
      <xsd:simpleType>
        <xsd:restriction base="dms:Text">
          <xsd:maxLength value="255"/>
        </xsd:restriction>
      </xsd:simpleType>
    </xsd:element>
    <xsd:element name="p839230d41b74dce8067a750cc50a39e" ma:index="13" nillable="true" ma:taxonomy="true" ma:internalName="p839230d41b74dce8067a750cc50a39e" ma:taxonomyFieldName="mm_x002d_Yeaer" ma:displayName="Year" ma:default="" ma:fieldId="{9839230d-41b7-4dce-8067-a750cc50a39e}" ma:sspId="1259d0b0-ad97-40f6-866f-9f1be2d4c8f9" ma:termSetId="1259cf09-79ab-4ebb-90c2-37dc8ee5f25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0db3a7a8d964caeb44d66af9661c4f3" ma:index="15" nillable="true" ma:taxonomy="true" ma:internalName="a0db3a7a8d964caeb44d66af9661c4f3" ma:taxonomyFieldName="mm_x002d_Acro" ma:displayName="Acronym" ma:indexed="true" ma:default="" ma:fieldId="{a0db3a7a-8d96-4cae-b44d-66af9661c4f3}" ma:sspId="1259d0b0-ad97-40f6-866f-9f1be2d4c8f9" ma:termSetId="f4e49e4b-ca89-4e0a-9f2a-62fb92be0134" ma:anchorId="ca44cf68-d404-4ee8-b524-8967a1199658" ma:open="false" ma:isKeyword="false">
      <xsd:complexType>
        <xsd:sequence>
          <xsd:element ref="pc:Terms" minOccurs="0" maxOccurs="1"/>
        </xsd:sequence>
      </xsd:complex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8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description="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LengthInSeconds" ma:index="23" nillable="true" ma:displayName="MediaLengthInSeconds" ma:description="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1259d0b0-ad97-40f6-866f-9f1be2d4c8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30" nillable="true" ma:displayName="Sign-off status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91cfa1-dda3-438a-9327-911b8e23e80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0415d7b2-8bce-4d91-aa9e-cacf61d36e8c}" ma:internalName="TaxCatchAll" ma:showField="CatchAllData" ma:web="fd91cfa1-dda3-438a-9327-911b8e23e8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27" nillable="true" ma:displayName="TaxKeywordTaxHTField" ma:hidden="true" ma:internalName="TaxKeywordTaxHTField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1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KeywordTaxHTField xmlns="fd91cfa1-dda3-438a-9327-911b8e23e803" xsi:nil="true"/>
    <Review_x0020_Date xmlns="41904404-0d05-4e4a-8b93-43f66e00ec8f" xsi:nil="true"/>
    <if5087aa67fd49e1bc3bf24618755730 xmlns="41904404-0d05-4e4a-8b93-43f66e00ec8f">
      <Terms xmlns="http://schemas.microsoft.com/office/infopath/2007/PartnerControls"/>
    </if5087aa67fd49e1bc3bf24618755730>
    <CID xmlns="41904404-0d05-4e4a-8b93-43f66e00ec8f" xsi:nil="true"/>
    <_Flow_SignoffStatus xmlns="41904404-0d05-4e4a-8b93-43f66e00ec8f" xsi:nil="true"/>
    <Event_x0020_Location xmlns="41904404-0d05-4e4a-8b93-43f66e00ec8f" xsi:nil="true"/>
    <p839230d41b74dce8067a750cc50a39e xmlns="41904404-0d05-4e4a-8b93-43f66e00ec8f">
      <Terms xmlns="http://schemas.microsoft.com/office/infopath/2007/PartnerControls"/>
    </p839230d41b74dce8067a750cc50a39e>
    <lcf76f155ced4ddcb4097134ff3c332f xmlns="41904404-0d05-4e4a-8b93-43f66e00ec8f">
      <Terms xmlns="http://schemas.microsoft.com/office/infopath/2007/PartnerControls"/>
    </lcf76f155ced4ddcb4097134ff3c332f>
    <a0db3a7a8d964caeb44d66af9661c4f3 xmlns="41904404-0d05-4e4a-8b93-43f66e00ec8f">
      <Terms xmlns="http://schemas.microsoft.com/office/infopath/2007/PartnerControls"/>
    </a0db3a7a8d964caeb44d66af9661c4f3>
    <TaxCatchAll xmlns="fd91cfa1-dda3-438a-9327-911b8e23e803" xsi:nil="true"/>
  </documentManagement>
</p:properties>
</file>

<file path=customXml/itemProps1.xml><?xml version="1.0" encoding="utf-8"?>
<ds:datastoreItem xmlns:ds="http://schemas.openxmlformats.org/officeDocument/2006/customXml" ds:itemID="{2B4B68D6-2109-45AD-B762-FE639840C88C}"/>
</file>

<file path=customXml/itemProps2.xml><?xml version="1.0" encoding="utf-8"?>
<ds:datastoreItem xmlns:ds="http://schemas.openxmlformats.org/officeDocument/2006/customXml" ds:itemID="{13BBA3CE-7F6D-43A2-9ACE-F4C834C5578B}"/>
</file>

<file path=customXml/itemProps3.xml><?xml version="1.0" encoding="utf-8"?>
<ds:datastoreItem xmlns:ds="http://schemas.openxmlformats.org/officeDocument/2006/customXml" ds:itemID="{8F8AB59F-A0C1-4E99-964F-80E33B247CAE}"/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64</Words>
  <Application>Microsoft Office PowerPoint</Application>
  <PresentationFormat>On-screen Show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Open Sans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ISEK 2026 Graphical Abstract Template</dc:title>
  <dc:subject>PptxGenJS Presentation</dc:subject>
  <dc:creator>PptxGenJS</dc:creator>
  <cp:lastModifiedBy>Jude Ross</cp:lastModifiedBy>
  <cp:revision>2</cp:revision>
  <dcterms:created xsi:type="dcterms:W3CDTF">2026-05-19T04:45:38Z</dcterms:created>
  <dcterms:modified xsi:type="dcterms:W3CDTF">2026-05-25T09:13:28Z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0x0101008D6AAF7EF30E574CAB548A80457B72F9</vt:lpwstr>
  </property>
</Properties>
</file>