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4D4D"/>
    <a:srgbClr val="FF0000"/>
    <a:srgbClr val="FFFF99"/>
    <a:srgbClr val="FFFF00"/>
    <a:srgbClr val="0066FF"/>
    <a:srgbClr val="CC6600"/>
    <a:srgbClr val="009900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998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97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5D5CDC-5DFF-4CEA-9AF5-2B38BB8266DC}" type="slidenum">
              <a:rPr lang="it-IT" altLang="it-IT"/>
              <a:pPr/>
              <a:t>‹#›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787423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26F332-3E53-4641-8B77-0AC54585A789}" type="slidenum">
              <a:rPr lang="it-IT" altLang="it-IT"/>
              <a:pPr/>
              <a:t>‹#›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585257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3586F5-DD18-44BA-ADF5-90C173FFD256}" type="slidenum">
              <a:rPr lang="it-IT" altLang="it-IT"/>
              <a:pPr/>
              <a:t>‹#›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35477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43BAD8-8F9F-4387-B8B3-9A8FB6F5FC3F}" type="slidenum">
              <a:rPr lang="it-IT" altLang="it-IT"/>
              <a:pPr/>
              <a:t>‹#›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404919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921D32-9CDC-4A53-B647-E904D0356D8A}" type="slidenum">
              <a:rPr lang="it-IT" altLang="it-IT"/>
              <a:pPr/>
              <a:t>‹#›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461001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B716EE-91AC-4335-B862-D8F51C6A21F5}" type="slidenum">
              <a:rPr lang="it-IT" altLang="it-IT"/>
              <a:pPr/>
              <a:t>‹#›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858187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2BE29A-210A-4259-A0F8-0BAEC56FBB44}" type="slidenum">
              <a:rPr lang="it-IT" altLang="it-IT"/>
              <a:pPr/>
              <a:t>‹#›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71791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947361-6C56-495A-94B4-7CA6C8C18BF1}" type="slidenum">
              <a:rPr lang="it-IT" altLang="it-IT"/>
              <a:pPr/>
              <a:t>‹#›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06080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4BE96B-6BDD-4713-BE83-705595CBAC78}" type="slidenum">
              <a:rPr lang="it-IT" altLang="it-IT"/>
              <a:pPr/>
              <a:t>‹#›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19795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59843F-8B46-462B-A29F-CA891CA6C5A0}" type="slidenum">
              <a:rPr lang="it-IT" altLang="it-IT"/>
              <a:pPr/>
              <a:t>‹#›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183306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495A0F-D5DE-4AA8-AAAE-BE83FE33C767}" type="slidenum">
              <a:rPr lang="it-IT" altLang="it-IT"/>
              <a:pPr/>
              <a:t>‹#›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504671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Click to edit Master text styles</a:t>
            </a:r>
          </a:p>
          <a:p>
            <a:pPr lvl="1"/>
            <a:r>
              <a:rPr lang="it-IT" altLang="it-IT" smtClean="0"/>
              <a:t>Second level</a:t>
            </a:r>
          </a:p>
          <a:p>
            <a:pPr lvl="2"/>
            <a:r>
              <a:rPr lang="it-IT" altLang="it-IT" smtClean="0"/>
              <a:t>Third level</a:t>
            </a:r>
          </a:p>
          <a:p>
            <a:pPr lvl="3"/>
            <a:r>
              <a:rPr lang="it-IT" altLang="it-IT" smtClean="0"/>
              <a:t>Fourth level</a:t>
            </a:r>
          </a:p>
          <a:p>
            <a:pPr lvl="4"/>
            <a:r>
              <a:rPr lang="it-IT" altLang="it-IT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it-IT" alt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it-IT" altLang="it-I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CA7E722-D22F-4BBE-8066-735D1CCA4BFA}" type="slidenum">
              <a:rPr lang="it-IT" altLang="it-IT"/>
              <a:pPr/>
              <a:t>‹#›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3" name="Text Box 335"/>
          <p:cNvSpPr txBox="1">
            <a:spLocks noChangeArrowheads="1"/>
          </p:cNvSpPr>
          <p:nvPr/>
        </p:nvSpPr>
        <p:spPr bwMode="auto">
          <a:xfrm flipH="1">
            <a:off x="166688" y="119063"/>
            <a:ext cx="7564437" cy="1250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it-IT" sz="3800"/>
              <a:t>Did you know that some muscles do not attach to bony tissues?!</a:t>
            </a:r>
            <a:endParaRPr lang="en-US" altLang="it-IT" sz="3800"/>
          </a:p>
        </p:txBody>
      </p:sp>
      <p:sp>
        <p:nvSpPr>
          <p:cNvPr id="2053" name="Oval 5"/>
          <p:cNvSpPr>
            <a:spLocks noChangeAspect="1" noChangeArrowheads="1"/>
          </p:cNvSpPr>
          <p:nvPr/>
        </p:nvSpPr>
        <p:spPr bwMode="auto">
          <a:xfrm>
            <a:off x="4803775" y="4038600"/>
            <a:ext cx="2609850" cy="2609850"/>
          </a:xfrm>
          <a:prstGeom prst="ellipse">
            <a:avLst/>
          </a:prstGeom>
          <a:pattFill prst="trellis">
            <a:fgClr>
              <a:srgbClr val="FFCCCC"/>
            </a:fgClr>
            <a:bgClr>
              <a:schemeClr val="bg1"/>
            </a:bgClr>
          </a:patt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054" name="Oval 6"/>
          <p:cNvSpPr>
            <a:spLocks noChangeAspect="1" noChangeArrowheads="1"/>
          </p:cNvSpPr>
          <p:nvPr/>
        </p:nvSpPr>
        <p:spPr bwMode="auto">
          <a:xfrm>
            <a:off x="5456238" y="4676775"/>
            <a:ext cx="1293812" cy="129381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250" name="Text Box 202"/>
          <p:cNvSpPr txBox="1">
            <a:spLocks noChangeArrowheads="1"/>
          </p:cNvSpPr>
          <p:nvPr/>
        </p:nvSpPr>
        <p:spPr bwMode="auto">
          <a:xfrm flipH="1">
            <a:off x="5591175" y="4997450"/>
            <a:ext cx="1019175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/>
            <a:r>
              <a:rPr lang="en-GB" altLang="it-IT" sz="2000"/>
              <a:t>Anal opening</a:t>
            </a:r>
            <a:endParaRPr lang="en-US" altLang="it-IT" sz="2000"/>
          </a:p>
        </p:txBody>
      </p:sp>
      <p:sp>
        <p:nvSpPr>
          <p:cNvPr id="2387" name="Text Box 339"/>
          <p:cNvSpPr txBox="1">
            <a:spLocks noChangeArrowheads="1"/>
          </p:cNvSpPr>
          <p:nvPr/>
        </p:nvSpPr>
        <p:spPr bwMode="auto">
          <a:xfrm>
            <a:off x="160338" y="1652588"/>
            <a:ext cx="37369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it-IT" sz="2000"/>
              <a:t>They serve specific functions, as:</a:t>
            </a:r>
            <a:endParaRPr lang="it-IT" altLang="it-IT" sz="2000"/>
          </a:p>
        </p:txBody>
      </p:sp>
      <p:sp>
        <p:nvSpPr>
          <p:cNvPr id="2393" name="Text Box 345"/>
          <p:cNvSpPr txBox="1">
            <a:spLocks noChangeArrowheads="1"/>
          </p:cNvSpPr>
          <p:nvPr/>
        </p:nvSpPr>
        <p:spPr bwMode="auto">
          <a:xfrm>
            <a:off x="185738" y="2443163"/>
            <a:ext cx="3694112" cy="2746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261938" indent="-2619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429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FontTx/>
              <a:buChar char="-"/>
            </a:pPr>
            <a:r>
              <a:rPr lang="en-US" altLang="it-IT"/>
              <a:t>Propel the food through the digestive tract (smooth muscle)</a:t>
            </a:r>
          </a:p>
          <a:p>
            <a:pPr>
              <a:buFontTx/>
              <a:buChar char="-"/>
            </a:pPr>
            <a:endParaRPr lang="en-US" altLang="it-IT"/>
          </a:p>
          <a:p>
            <a:pPr>
              <a:buFontTx/>
              <a:buChar char="-"/>
            </a:pPr>
            <a:r>
              <a:rPr lang="en-US" altLang="it-IT"/>
              <a:t>Regulate blood pressure through vasoconstriction and vasodilation (smooth muscle)</a:t>
            </a:r>
          </a:p>
          <a:p>
            <a:pPr>
              <a:buFontTx/>
              <a:buChar char="-"/>
            </a:pPr>
            <a:endParaRPr lang="en-US" altLang="it-IT"/>
          </a:p>
          <a:p>
            <a:pPr>
              <a:buFontTx/>
              <a:buChar char="-"/>
            </a:pPr>
            <a:r>
              <a:rPr lang="en-US" altLang="it-IT" b="1"/>
              <a:t>Control the degree of occlusion of the anal aperture (striated muscle?)</a:t>
            </a:r>
          </a:p>
        </p:txBody>
      </p:sp>
      <p:sp>
        <p:nvSpPr>
          <p:cNvPr id="2394" name="Rectangle 346"/>
          <p:cNvSpPr>
            <a:spLocks noChangeArrowheads="1"/>
          </p:cNvSpPr>
          <p:nvPr/>
        </p:nvSpPr>
        <p:spPr bwMode="auto">
          <a:xfrm>
            <a:off x="342900" y="5480050"/>
            <a:ext cx="4875213" cy="1220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it-IT" sz="2000" b="1">
                <a:solidFill>
                  <a:srgbClr val="FF0000"/>
                </a:solidFill>
              </a:rPr>
              <a:t>External Anal Sphincter (EAS)</a:t>
            </a:r>
          </a:p>
          <a:p>
            <a:endParaRPr lang="en-US" altLang="it-IT">
              <a:solidFill>
                <a:srgbClr val="FF0000"/>
              </a:solidFill>
            </a:endParaRPr>
          </a:p>
          <a:p>
            <a:r>
              <a:rPr lang="en-US" altLang="it-IT">
                <a:solidFill>
                  <a:srgbClr val="FF0000"/>
                </a:solidFill>
              </a:rPr>
              <a:t>Differently from the smooth muscles, the control of EAS is at our will!</a:t>
            </a:r>
            <a:endParaRPr lang="it-IT" altLang="it-IT">
              <a:solidFill>
                <a:srgbClr val="FF0000"/>
              </a:solidFill>
            </a:endParaRPr>
          </a:p>
        </p:txBody>
      </p:sp>
      <p:grpSp>
        <p:nvGrpSpPr>
          <p:cNvPr id="2827" name="Group 779"/>
          <p:cNvGrpSpPr>
            <a:grpSpLocks/>
          </p:cNvGrpSpPr>
          <p:nvPr/>
        </p:nvGrpSpPr>
        <p:grpSpPr bwMode="auto">
          <a:xfrm>
            <a:off x="3968750" y="290513"/>
            <a:ext cx="5175250" cy="6346825"/>
            <a:chOff x="2500" y="183"/>
            <a:chExt cx="3260" cy="3998"/>
          </a:xfrm>
        </p:grpSpPr>
        <p:grpSp>
          <p:nvGrpSpPr>
            <p:cNvPr id="2540" name="Group 492"/>
            <p:cNvGrpSpPr>
              <a:grpSpLocks/>
            </p:cNvGrpSpPr>
            <p:nvPr/>
          </p:nvGrpSpPr>
          <p:grpSpPr bwMode="auto">
            <a:xfrm>
              <a:off x="4054" y="907"/>
              <a:ext cx="1574" cy="3274"/>
              <a:chOff x="4054" y="907"/>
              <a:chExt cx="1574" cy="3274"/>
            </a:xfrm>
          </p:grpSpPr>
          <p:sp>
            <p:nvSpPr>
              <p:cNvPr id="2268" name="Line 220"/>
              <p:cNvSpPr>
                <a:spLocks noChangeShapeType="1"/>
              </p:cNvSpPr>
              <p:nvPr/>
            </p:nvSpPr>
            <p:spPr bwMode="auto">
              <a:xfrm>
                <a:off x="4350" y="3838"/>
                <a:ext cx="454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251" name="Text Box 203"/>
              <p:cNvSpPr txBox="1">
                <a:spLocks noChangeArrowheads="1"/>
              </p:cNvSpPr>
              <p:nvPr/>
            </p:nvSpPr>
            <p:spPr bwMode="auto">
              <a:xfrm flipH="1">
                <a:off x="4804" y="2886"/>
                <a:ext cx="779" cy="1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algn="ctr"/>
                <a:r>
                  <a:rPr lang="en-GB" altLang="it-IT" sz="1400"/>
                  <a:t>Motor neurons</a:t>
                </a:r>
                <a:endParaRPr lang="en-US" altLang="it-IT" sz="1400"/>
              </a:p>
            </p:txBody>
          </p:sp>
          <p:sp>
            <p:nvSpPr>
              <p:cNvPr id="2259" name="Oval 211"/>
              <p:cNvSpPr>
                <a:spLocks noChangeAspect="1" noChangeArrowheads="1"/>
              </p:cNvSpPr>
              <p:nvPr/>
            </p:nvSpPr>
            <p:spPr bwMode="auto">
              <a:xfrm>
                <a:off x="4758" y="3294"/>
                <a:ext cx="122" cy="122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260" name="Text Box 212"/>
              <p:cNvSpPr txBox="1">
                <a:spLocks noChangeArrowheads="1"/>
              </p:cNvSpPr>
              <p:nvPr/>
            </p:nvSpPr>
            <p:spPr bwMode="auto">
              <a:xfrm flipH="1">
                <a:off x="4849" y="3284"/>
                <a:ext cx="779" cy="1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algn="ctr"/>
                <a:r>
                  <a:rPr lang="en-GB" altLang="it-IT" sz="1400"/>
                  <a:t>End-plate</a:t>
                </a:r>
                <a:endParaRPr lang="en-US" altLang="it-IT" sz="1400"/>
              </a:p>
            </p:txBody>
          </p:sp>
          <p:sp>
            <p:nvSpPr>
              <p:cNvPr id="2262" name="Freeform 214"/>
              <p:cNvSpPr>
                <a:spLocks noChangeAspect="1"/>
              </p:cNvSpPr>
              <p:nvPr/>
            </p:nvSpPr>
            <p:spPr bwMode="auto">
              <a:xfrm rot="21480000" flipH="1">
                <a:off x="4713" y="3566"/>
                <a:ext cx="214" cy="226"/>
              </a:xfrm>
              <a:custGeom>
                <a:avLst/>
                <a:gdLst>
                  <a:gd name="T0" fmla="*/ 0 w 1152"/>
                  <a:gd name="T1" fmla="*/ 480 h 1088"/>
                  <a:gd name="T2" fmla="*/ 240 w 1152"/>
                  <a:gd name="T3" fmla="*/ 432 h 1088"/>
                  <a:gd name="T4" fmla="*/ 432 w 1152"/>
                  <a:gd name="T5" fmla="*/ 96 h 1088"/>
                  <a:gd name="T6" fmla="*/ 720 w 1152"/>
                  <a:gd name="T7" fmla="*/ 1008 h 1088"/>
                  <a:gd name="T8" fmla="*/ 912 w 1152"/>
                  <a:gd name="T9" fmla="*/ 576 h 1088"/>
                  <a:gd name="T10" fmla="*/ 1152 w 1152"/>
                  <a:gd name="T11" fmla="*/ 480 h 10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52" h="1088">
                    <a:moveTo>
                      <a:pt x="0" y="480"/>
                    </a:moveTo>
                    <a:cubicBezTo>
                      <a:pt x="84" y="488"/>
                      <a:pt x="168" y="496"/>
                      <a:pt x="240" y="432"/>
                    </a:cubicBezTo>
                    <a:cubicBezTo>
                      <a:pt x="312" y="368"/>
                      <a:pt x="352" y="0"/>
                      <a:pt x="432" y="96"/>
                    </a:cubicBezTo>
                    <a:cubicBezTo>
                      <a:pt x="512" y="192"/>
                      <a:pt x="640" y="928"/>
                      <a:pt x="720" y="1008"/>
                    </a:cubicBezTo>
                    <a:cubicBezTo>
                      <a:pt x="800" y="1088"/>
                      <a:pt x="840" y="664"/>
                      <a:pt x="912" y="576"/>
                    </a:cubicBezTo>
                    <a:cubicBezTo>
                      <a:pt x="984" y="488"/>
                      <a:pt x="1068" y="484"/>
                      <a:pt x="1152" y="480"/>
                    </a:cubicBezTo>
                  </a:path>
                </a:pathLst>
              </a:custGeom>
              <a:noFill/>
              <a:ln w="19050" cmpd="sng">
                <a:solidFill>
                  <a:srgbClr val="CC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263" name="Text Box 215"/>
              <p:cNvSpPr txBox="1">
                <a:spLocks noChangeArrowheads="1"/>
              </p:cNvSpPr>
              <p:nvPr/>
            </p:nvSpPr>
            <p:spPr bwMode="auto">
              <a:xfrm flipH="1">
                <a:off x="4895" y="3521"/>
                <a:ext cx="688" cy="26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algn="ctr"/>
                <a:r>
                  <a:rPr lang="en-GB" altLang="it-IT" sz="1400"/>
                  <a:t>Action potential</a:t>
                </a:r>
                <a:endParaRPr lang="en-US" altLang="it-IT" sz="1400"/>
              </a:p>
            </p:txBody>
          </p:sp>
          <p:sp>
            <p:nvSpPr>
              <p:cNvPr id="2269" name="Text Box 221"/>
              <p:cNvSpPr txBox="1">
                <a:spLocks noChangeArrowheads="1"/>
              </p:cNvSpPr>
              <p:nvPr/>
            </p:nvSpPr>
            <p:spPr bwMode="auto">
              <a:xfrm flipH="1">
                <a:off x="4853" y="3913"/>
                <a:ext cx="771" cy="26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algn="ctr"/>
                <a:r>
                  <a:rPr lang="en-GB" altLang="it-IT" sz="1400"/>
                  <a:t>External anal sphincter</a:t>
                </a:r>
                <a:endParaRPr lang="en-US" altLang="it-IT" sz="1400"/>
              </a:p>
            </p:txBody>
          </p:sp>
          <p:sp>
            <p:nvSpPr>
              <p:cNvPr id="2253" name="Line 205"/>
              <p:cNvSpPr>
                <a:spLocks noChangeShapeType="1"/>
              </p:cNvSpPr>
              <p:nvPr/>
            </p:nvSpPr>
            <p:spPr bwMode="auto">
              <a:xfrm flipH="1" flipV="1">
                <a:off x="4635" y="2536"/>
                <a:ext cx="149" cy="39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254" name="Line 206"/>
              <p:cNvSpPr>
                <a:spLocks noChangeShapeType="1"/>
              </p:cNvSpPr>
              <p:nvPr/>
            </p:nvSpPr>
            <p:spPr bwMode="auto">
              <a:xfrm flipH="1" flipV="1">
                <a:off x="4629" y="2783"/>
                <a:ext cx="156" cy="15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197" name="Freeform 149"/>
              <p:cNvSpPr>
                <a:spLocks/>
              </p:cNvSpPr>
              <p:nvPr/>
            </p:nvSpPr>
            <p:spPr bwMode="auto">
              <a:xfrm>
                <a:off x="4270" y="907"/>
                <a:ext cx="1020" cy="2085"/>
              </a:xfrm>
              <a:custGeom>
                <a:avLst/>
                <a:gdLst>
                  <a:gd name="T0" fmla="*/ 910 w 1020"/>
                  <a:gd name="T1" fmla="*/ 0 h 2085"/>
                  <a:gd name="T2" fmla="*/ 992 w 1020"/>
                  <a:gd name="T3" fmla="*/ 901 h 2085"/>
                  <a:gd name="T4" fmla="*/ 744 w 1020"/>
                  <a:gd name="T5" fmla="*/ 1613 h 2085"/>
                  <a:gd name="T6" fmla="*/ 0 w 1020"/>
                  <a:gd name="T7" fmla="*/ 2085 h 20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20" h="2085">
                    <a:moveTo>
                      <a:pt x="910" y="0"/>
                    </a:moveTo>
                    <a:cubicBezTo>
                      <a:pt x="924" y="150"/>
                      <a:pt x="1020" y="632"/>
                      <a:pt x="992" y="901"/>
                    </a:cubicBezTo>
                    <a:cubicBezTo>
                      <a:pt x="964" y="1170"/>
                      <a:pt x="909" y="1416"/>
                      <a:pt x="744" y="1613"/>
                    </a:cubicBezTo>
                    <a:cubicBezTo>
                      <a:pt x="579" y="1810"/>
                      <a:pt x="155" y="1987"/>
                      <a:pt x="0" y="2085"/>
                    </a:cubicBezTo>
                  </a:path>
                </a:pathLst>
              </a:custGeom>
              <a:noFill/>
              <a:ln w="12700" cap="flat" cmpd="sng">
                <a:solidFill>
                  <a:srgbClr val="009900"/>
                </a:solidFill>
                <a:prstDash val="solid"/>
                <a:round/>
                <a:headEnd type="none" w="med" len="med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229" name="Freeform 181"/>
              <p:cNvSpPr>
                <a:spLocks/>
              </p:cNvSpPr>
              <p:nvPr/>
            </p:nvSpPr>
            <p:spPr bwMode="auto">
              <a:xfrm>
                <a:off x="4054" y="927"/>
                <a:ext cx="1427" cy="2033"/>
              </a:xfrm>
              <a:custGeom>
                <a:avLst/>
                <a:gdLst>
                  <a:gd name="T0" fmla="*/ 1210 w 1427"/>
                  <a:gd name="T1" fmla="*/ 0 h 2033"/>
                  <a:gd name="T2" fmla="*/ 1336 w 1427"/>
                  <a:gd name="T3" fmla="*/ 921 h 2033"/>
                  <a:gd name="T4" fmla="*/ 661 w 1427"/>
                  <a:gd name="T5" fmla="*/ 1553 h 2033"/>
                  <a:gd name="T6" fmla="*/ 0 w 1427"/>
                  <a:gd name="T7" fmla="*/ 2033 h 20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27" h="2033">
                    <a:moveTo>
                      <a:pt x="1210" y="0"/>
                    </a:moveTo>
                    <a:cubicBezTo>
                      <a:pt x="1231" y="153"/>
                      <a:pt x="1427" y="662"/>
                      <a:pt x="1336" y="921"/>
                    </a:cubicBezTo>
                    <a:cubicBezTo>
                      <a:pt x="1245" y="1180"/>
                      <a:pt x="884" y="1368"/>
                      <a:pt x="661" y="1553"/>
                    </a:cubicBezTo>
                    <a:cubicBezTo>
                      <a:pt x="438" y="1738"/>
                      <a:pt x="138" y="1933"/>
                      <a:pt x="0" y="2033"/>
                    </a:cubicBezTo>
                  </a:path>
                </a:pathLst>
              </a:custGeom>
              <a:noFill/>
              <a:ln w="12700" cap="flat" cmpd="sng">
                <a:solidFill>
                  <a:srgbClr val="0066FF"/>
                </a:solidFill>
                <a:prstDash val="solid"/>
                <a:round/>
                <a:headEnd type="none" w="med" len="med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2552" name="Group 504"/>
            <p:cNvGrpSpPr>
              <a:grpSpLocks/>
            </p:cNvGrpSpPr>
            <p:nvPr/>
          </p:nvGrpSpPr>
          <p:grpSpPr bwMode="auto">
            <a:xfrm>
              <a:off x="4996" y="183"/>
              <a:ext cx="764" cy="680"/>
              <a:chOff x="4996" y="183"/>
              <a:chExt cx="764" cy="680"/>
            </a:xfrm>
          </p:grpSpPr>
          <p:sp>
            <p:nvSpPr>
              <p:cNvPr id="2203" name="Freeform 155"/>
              <p:cNvSpPr>
                <a:spLocks/>
              </p:cNvSpPr>
              <p:nvPr/>
            </p:nvSpPr>
            <p:spPr bwMode="auto">
              <a:xfrm flipH="1">
                <a:off x="5004" y="309"/>
                <a:ext cx="683" cy="490"/>
              </a:xfrm>
              <a:custGeom>
                <a:avLst/>
                <a:gdLst>
                  <a:gd name="T0" fmla="*/ 364 w 545"/>
                  <a:gd name="T1" fmla="*/ 336 h 371"/>
                  <a:gd name="T2" fmla="*/ 494 w 545"/>
                  <a:gd name="T3" fmla="*/ 295 h 371"/>
                  <a:gd name="T4" fmla="*/ 538 w 545"/>
                  <a:gd name="T5" fmla="*/ 232 h 371"/>
                  <a:gd name="T6" fmla="*/ 545 w 545"/>
                  <a:gd name="T7" fmla="*/ 138 h 371"/>
                  <a:gd name="T8" fmla="*/ 517 w 545"/>
                  <a:gd name="T9" fmla="*/ 125 h 371"/>
                  <a:gd name="T10" fmla="*/ 454 w 545"/>
                  <a:gd name="T11" fmla="*/ 117 h 371"/>
                  <a:gd name="T12" fmla="*/ 140 w 545"/>
                  <a:gd name="T13" fmla="*/ 23 h 371"/>
                  <a:gd name="T14" fmla="*/ 39 w 545"/>
                  <a:gd name="T15" fmla="*/ 39 h 371"/>
                  <a:gd name="T16" fmla="*/ 5 w 545"/>
                  <a:gd name="T17" fmla="*/ 259 h 371"/>
                  <a:gd name="T18" fmla="*/ 8 w 545"/>
                  <a:gd name="T19" fmla="*/ 320 h 371"/>
                  <a:gd name="T20" fmla="*/ 38 w 545"/>
                  <a:gd name="T21" fmla="*/ 364 h 371"/>
                  <a:gd name="T22" fmla="*/ 223 w 545"/>
                  <a:gd name="T23" fmla="*/ 363 h 371"/>
                  <a:gd name="T24" fmla="*/ 364 w 545"/>
                  <a:gd name="T25" fmla="*/ 336 h 3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45" h="371">
                    <a:moveTo>
                      <a:pt x="364" y="336"/>
                    </a:moveTo>
                    <a:cubicBezTo>
                      <a:pt x="409" y="325"/>
                      <a:pt x="465" y="312"/>
                      <a:pt x="494" y="295"/>
                    </a:cubicBezTo>
                    <a:cubicBezTo>
                      <a:pt x="523" y="277"/>
                      <a:pt x="530" y="259"/>
                      <a:pt x="538" y="232"/>
                    </a:cubicBezTo>
                    <a:lnTo>
                      <a:pt x="545" y="138"/>
                    </a:lnTo>
                    <a:lnTo>
                      <a:pt x="517" y="125"/>
                    </a:lnTo>
                    <a:cubicBezTo>
                      <a:pt x="502" y="122"/>
                      <a:pt x="517" y="134"/>
                      <a:pt x="454" y="117"/>
                    </a:cubicBezTo>
                    <a:cubicBezTo>
                      <a:pt x="390" y="100"/>
                      <a:pt x="209" y="36"/>
                      <a:pt x="140" y="23"/>
                    </a:cubicBezTo>
                    <a:cubicBezTo>
                      <a:pt x="71" y="10"/>
                      <a:pt x="61" y="0"/>
                      <a:pt x="39" y="39"/>
                    </a:cubicBezTo>
                    <a:cubicBezTo>
                      <a:pt x="17" y="78"/>
                      <a:pt x="10" y="212"/>
                      <a:pt x="5" y="259"/>
                    </a:cubicBezTo>
                    <a:cubicBezTo>
                      <a:pt x="0" y="306"/>
                      <a:pt x="3" y="303"/>
                      <a:pt x="8" y="320"/>
                    </a:cubicBezTo>
                    <a:cubicBezTo>
                      <a:pt x="13" y="337"/>
                      <a:pt x="2" y="357"/>
                      <a:pt x="38" y="364"/>
                    </a:cubicBezTo>
                    <a:cubicBezTo>
                      <a:pt x="74" y="371"/>
                      <a:pt x="169" y="368"/>
                      <a:pt x="223" y="363"/>
                    </a:cubicBezTo>
                    <a:cubicBezTo>
                      <a:pt x="277" y="358"/>
                      <a:pt x="319" y="348"/>
                      <a:pt x="364" y="336"/>
                    </a:cubicBezTo>
                    <a:close/>
                  </a:path>
                </a:pathLst>
              </a:custGeom>
              <a:solidFill>
                <a:srgbClr val="DDDDDD"/>
              </a:solidFill>
              <a:ln w="63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204" name="Freeform 156"/>
              <p:cNvSpPr>
                <a:spLocks/>
              </p:cNvSpPr>
              <p:nvPr/>
            </p:nvSpPr>
            <p:spPr bwMode="auto">
              <a:xfrm flipH="1">
                <a:off x="4996" y="232"/>
                <a:ext cx="705" cy="552"/>
              </a:xfrm>
              <a:custGeom>
                <a:avLst/>
                <a:gdLst>
                  <a:gd name="T0" fmla="*/ 428 w 562"/>
                  <a:gd name="T1" fmla="*/ 393 h 418"/>
                  <a:gd name="T2" fmla="*/ 402 w 562"/>
                  <a:gd name="T3" fmla="*/ 321 h 418"/>
                  <a:gd name="T4" fmla="*/ 508 w 562"/>
                  <a:gd name="T5" fmla="*/ 281 h 418"/>
                  <a:gd name="T6" fmla="*/ 555 w 562"/>
                  <a:gd name="T7" fmla="*/ 190 h 418"/>
                  <a:gd name="T8" fmla="*/ 469 w 562"/>
                  <a:gd name="T9" fmla="*/ 110 h 418"/>
                  <a:gd name="T10" fmla="*/ 156 w 562"/>
                  <a:gd name="T11" fmla="*/ 15 h 418"/>
                  <a:gd name="T12" fmla="*/ 24 w 562"/>
                  <a:gd name="T13" fmla="*/ 43 h 418"/>
                  <a:gd name="T14" fmla="*/ 14 w 562"/>
                  <a:gd name="T15" fmla="*/ 273 h 418"/>
                  <a:gd name="T16" fmla="*/ 23 w 562"/>
                  <a:gd name="T17" fmla="*/ 313 h 418"/>
                  <a:gd name="T18" fmla="*/ 53 w 562"/>
                  <a:gd name="T19" fmla="*/ 357 h 418"/>
                  <a:gd name="T20" fmla="*/ 235 w 562"/>
                  <a:gd name="T21" fmla="*/ 357 h 418"/>
                  <a:gd name="T22" fmla="*/ 281 w 562"/>
                  <a:gd name="T23" fmla="*/ 354 h 418"/>
                  <a:gd name="T24" fmla="*/ 317 w 562"/>
                  <a:gd name="T25" fmla="*/ 418 h 4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62" h="418">
                    <a:moveTo>
                      <a:pt x="428" y="393"/>
                    </a:moveTo>
                    <a:cubicBezTo>
                      <a:pt x="423" y="382"/>
                      <a:pt x="389" y="340"/>
                      <a:pt x="402" y="321"/>
                    </a:cubicBezTo>
                    <a:cubicBezTo>
                      <a:pt x="415" y="302"/>
                      <a:pt x="483" y="303"/>
                      <a:pt x="508" y="281"/>
                    </a:cubicBezTo>
                    <a:cubicBezTo>
                      <a:pt x="533" y="259"/>
                      <a:pt x="562" y="219"/>
                      <a:pt x="555" y="190"/>
                    </a:cubicBezTo>
                    <a:cubicBezTo>
                      <a:pt x="548" y="161"/>
                      <a:pt x="535" y="138"/>
                      <a:pt x="469" y="110"/>
                    </a:cubicBezTo>
                    <a:cubicBezTo>
                      <a:pt x="402" y="80"/>
                      <a:pt x="230" y="26"/>
                      <a:pt x="156" y="15"/>
                    </a:cubicBezTo>
                    <a:cubicBezTo>
                      <a:pt x="82" y="4"/>
                      <a:pt x="48" y="0"/>
                      <a:pt x="24" y="43"/>
                    </a:cubicBezTo>
                    <a:cubicBezTo>
                      <a:pt x="0" y="86"/>
                      <a:pt x="14" y="228"/>
                      <a:pt x="14" y="273"/>
                    </a:cubicBezTo>
                    <a:cubicBezTo>
                      <a:pt x="14" y="318"/>
                      <a:pt x="17" y="299"/>
                      <a:pt x="23" y="313"/>
                    </a:cubicBezTo>
                    <a:cubicBezTo>
                      <a:pt x="29" y="327"/>
                      <a:pt x="18" y="350"/>
                      <a:pt x="53" y="357"/>
                    </a:cubicBezTo>
                    <a:cubicBezTo>
                      <a:pt x="88" y="365"/>
                      <a:pt x="197" y="358"/>
                      <a:pt x="235" y="357"/>
                    </a:cubicBezTo>
                    <a:cubicBezTo>
                      <a:pt x="273" y="356"/>
                      <a:pt x="267" y="344"/>
                      <a:pt x="281" y="354"/>
                    </a:cubicBezTo>
                    <a:cubicBezTo>
                      <a:pt x="295" y="364"/>
                      <a:pt x="310" y="405"/>
                      <a:pt x="317" y="418"/>
                    </a:cubicBezTo>
                  </a:path>
                </a:pathLst>
              </a:custGeom>
              <a:solidFill>
                <a:schemeClr val="bg1"/>
              </a:solidFill>
              <a:ln w="63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205" name="Freeform 157"/>
              <p:cNvSpPr>
                <a:spLocks/>
              </p:cNvSpPr>
              <p:nvPr/>
            </p:nvSpPr>
            <p:spPr bwMode="auto">
              <a:xfrm flipH="1">
                <a:off x="5217" y="291"/>
                <a:ext cx="471" cy="348"/>
              </a:xfrm>
              <a:custGeom>
                <a:avLst/>
                <a:gdLst>
                  <a:gd name="T0" fmla="*/ 4 w 376"/>
                  <a:gd name="T1" fmla="*/ 174 h 263"/>
                  <a:gd name="T2" fmla="*/ 39 w 376"/>
                  <a:gd name="T3" fmla="*/ 175 h 263"/>
                  <a:gd name="T4" fmla="*/ 78 w 376"/>
                  <a:gd name="T5" fmla="*/ 203 h 263"/>
                  <a:gd name="T6" fmla="*/ 106 w 376"/>
                  <a:gd name="T7" fmla="*/ 254 h 263"/>
                  <a:gd name="T8" fmla="*/ 203 w 376"/>
                  <a:gd name="T9" fmla="*/ 260 h 263"/>
                  <a:gd name="T10" fmla="*/ 278 w 376"/>
                  <a:gd name="T11" fmla="*/ 240 h 263"/>
                  <a:gd name="T12" fmla="*/ 318 w 376"/>
                  <a:gd name="T13" fmla="*/ 203 h 263"/>
                  <a:gd name="T14" fmla="*/ 369 w 376"/>
                  <a:gd name="T15" fmla="*/ 172 h 263"/>
                  <a:gd name="T16" fmla="*/ 358 w 376"/>
                  <a:gd name="T17" fmla="*/ 135 h 263"/>
                  <a:gd name="T18" fmla="*/ 296 w 376"/>
                  <a:gd name="T19" fmla="*/ 129 h 263"/>
                  <a:gd name="T20" fmla="*/ 279 w 376"/>
                  <a:gd name="T21" fmla="*/ 89 h 263"/>
                  <a:gd name="T22" fmla="*/ 305 w 376"/>
                  <a:gd name="T23" fmla="*/ 14 h 263"/>
                  <a:gd name="T24" fmla="*/ 254 w 376"/>
                  <a:gd name="T25" fmla="*/ 0 h 263"/>
                  <a:gd name="T26" fmla="*/ 225 w 376"/>
                  <a:gd name="T27" fmla="*/ 29 h 263"/>
                  <a:gd name="T28" fmla="*/ 187 w 376"/>
                  <a:gd name="T29" fmla="*/ 43 h 263"/>
                  <a:gd name="T30" fmla="*/ 147 w 376"/>
                  <a:gd name="T31" fmla="*/ 68 h 263"/>
                  <a:gd name="T32" fmla="*/ 124 w 376"/>
                  <a:gd name="T33" fmla="*/ 108 h 263"/>
                  <a:gd name="T34" fmla="*/ 69 w 376"/>
                  <a:gd name="T35" fmla="*/ 130 h 263"/>
                  <a:gd name="T36" fmla="*/ 0 w 376"/>
                  <a:gd name="T37" fmla="*/ 120 h 263"/>
                  <a:gd name="T38" fmla="*/ 4 w 376"/>
                  <a:gd name="T39" fmla="*/ 174 h 2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376" h="263">
                    <a:moveTo>
                      <a:pt x="4" y="174"/>
                    </a:moveTo>
                    <a:lnTo>
                      <a:pt x="39" y="175"/>
                    </a:lnTo>
                    <a:cubicBezTo>
                      <a:pt x="51" y="180"/>
                      <a:pt x="67" y="190"/>
                      <a:pt x="78" y="203"/>
                    </a:cubicBezTo>
                    <a:cubicBezTo>
                      <a:pt x="89" y="216"/>
                      <a:pt x="85" y="244"/>
                      <a:pt x="106" y="254"/>
                    </a:cubicBezTo>
                    <a:cubicBezTo>
                      <a:pt x="127" y="263"/>
                      <a:pt x="174" y="263"/>
                      <a:pt x="203" y="260"/>
                    </a:cubicBezTo>
                    <a:cubicBezTo>
                      <a:pt x="231" y="258"/>
                      <a:pt x="259" y="250"/>
                      <a:pt x="278" y="240"/>
                    </a:cubicBezTo>
                    <a:cubicBezTo>
                      <a:pt x="297" y="231"/>
                      <a:pt x="303" y="214"/>
                      <a:pt x="318" y="203"/>
                    </a:cubicBezTo>
                    <a:cubicBezTo>
                      <a:pt x="333" y="192"/>
                      <a:pt x="362" y="184"/>
                      <a:pt x="369" y="172"/>
                    </a:cubicBezTo>
                    <a:cubicBezTo>
                      <a:pt x="376" y="161"/>
                      <a:pt x="371" y="142"/>
                      <a:pt x="358" y="135"/>
                    </a:cubicBezTo>
                    <a:cubicBezTo>
                      <a:pt x="346" y="128"/>
                      <a:pt x="309" y="136"/>
                      <a:pt x="296" y="129"/>
                    </a:cubicBezTo>
                    <a:cubicBezTo>
                      <a:pt x="283" y="121"/>
                      <a:pt x="277" y="108"/>
                      <a:pt x="279" y="89"/>
                    </a:cubicBezTo>
                    <a:cubicBezTo>
                      <a:pt x="281" y="71"/>
                      <a:pt x="309" y="29"/>
                      <a:pt x="305" y="14"/>
                    </a:cubicBezTo>
                    <a:lnTo>
                      <a:pt x="254" y="0"/>
                    </a:lnTo>
                    <a:cubicBezTo>
                      <a:pt x="241" y="2"/>
                      <a:pt x="236" y="21"/>
                      <a:pt x="225" y="29"/>
                    </a:cubicBezTo>
                    <a:cubicBezTo>
                      <a:pt x="214" y="36"/>
                      <a:pt x="201" y="37"/>
                      <a:pt x="187" y="43"/>
                    </a:cubicBezTo>
                    <a:cubicBezTo>
                      <a:pt x="174" y="51"/>
                      <a:pt x="157" y="57"/>
                      <a:pt x="147" y="68"/>
                    </a:cubicBezTo>
                    <a:cubicBezTo>
                      <a:pt x="136" y="79"/>
                      <a:pt x="137" y="98"/>
                      <a:pt x="124" y="108"/>
                    </a:cubicBezTo>
                    <a:cubicBezTo>
                      <a:pt x="111" y="118"/>
                      <a:pt x="90" y="128"/>
                      <a:pt x="69" y="130"/>
                    </a:cubicBezTo>
                    <a:lnTo>
                      <a:pt x="0" y="120"/>
                    </a:lnTo>
                    <a:lnTo>
                      <a:pt x="4" y="174"/>
                    </a:lnTo>
                    <a:close/>
                  </a:path>
                </a:pathLst>
              </a:custGeom>
              <a:solidFill>
                <a:srgbClr val="DDDDDD"/>
              </a:solidFill>
              <a:ln w="6350" cap="flat" cmpd="sng">
                <a:solidFill>
                  <a:srgbClr val="EAEAEA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grpSp>
            <p:nvGrpSpPr>
              <p:cNvPr id="2209" name="Group 161"/>
              <p:cNvGrpSpPr>
                <a:grpSpLocks/>
              </p:cNvGrpSpPr>
              <p:nvPr/>
            </p:nvGrpSpPr>
            <p:grpSpPr bwMode="auto">
              <a:xfrm flipH="1">
                <a:off x="5211" y="405"/>
                <a:ext cx="217" cy="170"/>
                <a:chOff x="2522" y="1178"/>
                <a:chExt cx="278" cy="245"/>
              </a:xfrm>
            </p:grpSpPr>
            <p:sp>
              <p:nvSpPr>
                <p:cNvPr id="2210" name="Freeform 162"/>
                <p:cNvSpPr>
                  <a:spLocks noChangeAspect="1"/>
                </p:cNvSpPr>
                <p:nvPr/>
              </p:nvSpPr>
              <p:spPr bwMode="auto">
                <a:xfrm rot="1207234">
                  <a:off x="2717" y="1214"/>
                  <a:ext cx="44" cy="53"/>
                </a:xfrm>
                <a:custGeom>
                  <a:avLst/>
                  <a:gdLst>
                    <a:gd name="T0" fmla="*/ 2 w 19"/>
                    <a:gd name="T1" fmla="*/ 15 h 15"/>
                    <a:gd name="T2" fmla="*/ 10 w 19"/>
                    <a:gd name="T3" fmla="*/ 7 h 15"/>
                    <a:gd name="T4" fmla="*/ 19 w 19"/>
                    <a:gd name="T5" fmla="*/ 0 h 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9" h="15">
                      <a:moveTo>
                        <a:pt x="2" y="15"/>
                      </a:moveTo>
                      <a:cubicBezTo>
                        <a:pt x="1" y="10"/>
                        <a:pt x="0" y="12"/>
                        <a:pt x="10" y="7"/>
                      </a:cubicBezTo>
                      <a:cubicBezTo>
                        <a:pt x="13" y="5"/>
                        <a:pt x="16" y="3"/>
                        <a:pt x="19" y="0"/>
                      </a:cubicBezTo>
                    </a:path>
                  </a:pathLst>
                </a:custGeom>
                <a:noFill/>
                <a:ln w="9525" cap="flat" cmpd="sng">
                  <a:solidFill>
                    <a:srgbClr val="0099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2211" name="Freeform 163"/>
                <p:cNvSpPr>
                  <a:spLocks noChangeAspect="1"/>
                </p:cNvSpPr>
                <p:nvPr/>
              </p:nvSpPr>
              <p:spPr bwMode="auto">
                <a:xfrm rot="-212287">
                  <a:off x="2622" y="1178"/>
                  <a:ext cx="32" cy="85"/>
                </a:xfrm>
                <a:custGeom>
                  <a:avLst/>
                  <a:gdLst>
                    <a:gd name="T0" fmla="*/ 144 w 144"/>
                    <a:gd name="T1" fmla="*/ 346 h 346"/>
                    <a:gd name="T2" fmla="*/ 96 w 144"/>
                    <a:gd name="T3" fmla="*/ 298 h 346"/>
                    <a:gd name="T4" fmla="*/ 48 w 144"/>
                    <a:gd name="T5" fmla="*/ 231 h 346"/>
                    <a:gd name="T6" fmla="*/ 0 w 144"/>
                    <a:gd name="T7" fmla="*/ 0 h 3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44" h="346">
                      <a:moveTo>
                        <a:pt x="144" y="346"/>
                      </a:moveTo>
                      <a:cubicBezTo>
                        <a:pt x="124" y="332"/>
                        <a:pt x="117" y="311"/>
                        <a:pt x="96" y="298"/>
                      </a:cubicBezTo>
                      <a:cubicBezTo>
                        <a:pt x="87" y="272"/>
                        <a:pt x="58" y="260"/>
                        <a:pt x="48" y="231"/>
                      </a:cubicBezTo>
                      <a:cubicBezTo>
                        <a:pt x="44" y="113"/>
                        <a:pt x="70" y="70"/>
                        <a:pt x="0" y="0"/>
                      </a:cubicBezTo>
                    </a:path>
                  </a:pathLst>
                </a:custGeom>
                <a:noFill/>
                <a:ln w="9525" cap="flat" cmpd="sng">
                  <a:solidFill>
                    <a:srgbClr val="0099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2212" name="Freeform 164"/>
                <p:cNvSpPr>
                  <a:spLocks noChangeAspect="1"/>
                </p:cNvSpPr>
                <p:nvPr/>
              </p:nvSpPr>
              <p:spPr bwMode="auto">
                <a:xfrm rot="-212287">
                  <a:off x="2522" y="1290"/>
                  <a:ext cx="80" cy="32"/>
                </a:xfrm>
                <a:custGeom>
                  <a:avLst/>
                  <a:gdLst>
                    <a:gd name="T0" fmla="*/ 340 w 340"/>
                    <a:gd name="T1" fmla="*/ 129 h 135"/>
                    <a:gd name="T2" fmla="*/ 288 w 340"/>
                    <a:gd name="T3" fmla="*/ 120 h 135"/>
                    <a:gd name="T4" fmla="*/ 244 w 340"/>
                    <a:gd name="T5" fmla="*/ 81 h 135"/>
                    <a:gd name="T6" fmla="*/ 0 w 340"/>
                    <a:gd name="T7" fmla="*/ 14 h 1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40" h="135">
                      <a:moveTo>
                        <a:pt x="340" y="129"/>
                      </a:moveTo>
                      <a:cubicBezTo>
                        <a:pt x="317" y="135"/>
                        <a:pt x="310" y="128"/>
                        <a:pt x="288" y="120"/>
                      </a:cubicBezTo>
                      <a:cubicBezTo>
                        <a:pt x="255" y="87"/>
                        <a:pt x="270" y="99"/>
                        <a:pt x="244" y="81"/>
                      </a:cubicBezTo>
                      <a:cubicBezTo>
                        <a:pt x="192" y="0"/>
                        <a:pt x="84" y="14"/>
                        <a:pt x="0" y="14"/>
                      </a:cubicBezTo>
                    </a:path>
                  </a:pathLst>
                </a:custGeom>
                <a:noFill/>
                <a:ln w="9525" cap="flat" cmpd="sng">
                  <a:solidFill>
                    <a:srgbClr val="0099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2213" name="Freeform 165"/>
                <p:cNvSpPr>
                  <a:spLocks noChangeAspect="1"/>
                </p:cNvSpPr>
                <p:nvPr/>
              </p:nvSpPr>
              <p:spPr bwMode="auto">
                <a:xfrm rot="-212287">
                  <a:off x="2545" y="1370"/>
                  <a:ext cx="110" cy="53"/>
                </a:xfrm>
                <a:custGeom>
                  <a:avLst/>
                  <a:gdLst>
                    <a:gd name="T0" fmla="*/ 456 w 456"/>
                    <a:gd name="T1" fmla="*/ 0 h 216"/>
                    <a:gd name="T2" fmla="*/ 408 w 456"/>
                    <a:gd name="T3" fmla="*/ 19 h 216"/>
                    <a:gd name="T4" fmla="*/ 379 w 456"/>
                    <a:gd name="T5" fmla="*/ 39 h 216"/>
                    <a:gd name="T6" fmla="*/ 375 w 456"/>
                    <a:gd name="T7" fmla="*/ 53 h 216"/>
                    <a:gd name="T8" fmla="*/ 331 w 456"/>
                    <a:gd name="T9" fmla="*/ 91 h 216"/>
                    <a:gd name="T10" fmla="*/ 269 w 456"/>
                    <a:gd name="T11" fmla="*/ 135 h 216"/>
                    <a:gd name="T12" fmla="*/ 159 w 456"/>
                    <a:gd name="T13" fmla="*/ 139 h 216"/>
                    <a:gd name="T14" fmla="*/ 82 w 456"/>
                    <a:gd name="T15" fmla="*/ 154 h 216"/>
                    <a:gd name="T16" fmla="*/ 10 w 456"/>
                    <a:gd name="T17" fmla="*/ 202 h 216"/>
                    <a:gd name="T18" fmla="*/ 0 w 456"/>
                    <a:gd name="T19" fmla="*/ 216 h 2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456" h="216">
                      <a:moveTo>
                        <a:pt x="456" y="0"/>
                      </a:moveTo>
                      <a:cubicBezTo>
                        <a:pt x="442" y="10"/>
                        <a:pt x="408" y="19"/>
                        <a:pt x="408" y="19"/>
                      </a:cubicBezTo>
                      <a:cubicBezTo>
                        <a:pt x="398" y="26"/>
                        <a:pt x="382" y="28"/>
                        <a:pt x="379" y="39"/>
                      </a:cubicBezTo>
                      <a:cubicBezTo>
                        <a:pt x="378" y="44"/>
                        <a:pt x="378" y="49"/>
                        <a:pt x="375" y="53"/>
                      </a:cubicBezTo>
                      <a:cubicBezTo>
                        <a:pt x="363" y="68"/>
                        <a:pt x="344" y="77"/>
                        <a:pt x="331" y="91"/>
                      </a:cubicBezTo>
                      <a:cubicBezTo>
                        <a:pt x="313" y="109"/>
                        <a:pt x="297" y="133"/>
                        <a:pt x="269" y="135"/>
                      </a:cubicBezTo>
                      <a:cubicBezTo>
                        <a:pt x="232" y="138"/>
                        <a:pt x="196" y="138"/>
                        <a:pt x="159" y="139"/>
                      </a:cubicBezTo>
                      <a:cubicBezTo>
                        <a:pt x="134" y="143"/>
                        <a:pt x="105" y="143"/>
                        <a:pt x="82" y="154"/>
                      </a:cubicBezTo>
                      <a:cubicBezTo>
                        <a:pt x="56" y="167"/>
                        <a:pt x="33" y="194"/>
                        <a:pt x="10" y="202"/>
                      </a:cubicBezTo>
                      <a:cubicBezTo>
                        <a:pt x="7" y="207"/>
                        <a:pt x="0" y="216"/>
                        <a:pt x="0" y="216"/>
                      </a:cubicBezTo>
                    </a:path>
                  </a:pathLst>
                </a:custGeom>
                <a:noFill/>
                <a:ln w="9525" cap="flat" cmpd="sng">
                  <a:solidFill>
                    <a:srgbClr val="0099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2214" name="Freeform 166"/>
                <p:cNvSpPr>
                  <a:spLocks noChangeAspect="1"/>
                </p:cNvSpPr>
                <p:nvPr/>
              </p:nvSpPr>
              <p:spPr bwMode="auto">
                <a:xfrm rot="-871002">
                  <a:off x="2743" y="1322"/>
                  <a:ext cx="57" cy="49"/>
                </a:xfrm>
                <a:custGeom>
                  <a:avLst/>
                  <a:gdLst>
                    <a:gd name="T0" fmla="*/ 0 w 25"/>
                    <a:gd name="T1" fmla="*/ 0 h 14"/>
                    <a:gd name="T2" fmla="*/ 7 w 25"/>
                    <a:gd name="T3" fmla="*/ 9 h 14"/>
                    <a:gd name="T4" fmla="*/ 23 w 25"/>
                    <a:gd name="T5" fmla="*/ 10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5" h="14">
                      <a:moveTo>
                        <a:pt x="0" y="0"/>
                      </a:moveTo>
                      <a:cubicBezTo>
                        <a:pt x="1" y="4"/>
                        <a:pt x="1" y="7"/>
                        <a:pt x="7" y="9"/>
                      </a:cubicBezTo>
                      <a:cubicBezTo>
                        <a:pt x="25" y="12"/>
                        <a:pt x="13" y="14"/>
                        <a:pt x="23" y="10"/>
                      </a:cubicBezTo>
                    </a:path>
                  </a:pathLst>
                </a:custGeom>
                <a:noFill/>
                <a:ln w="9525" cap="flat" cmpd="sng">
                  <a:solidFill>
                    <a:srgbClr val="0099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2215" name="Freeform 167"/>
                <p:cNvSpPr>
                  <a:spLocks/>
                </p:cNvSpPr>
                <p:nvPr/>
              </p:nvSpPr>
              <p:spPr bwMode="auto">
                <a:xfrm rot="1207234">
                  <a:off x="2602" y="1233"/>
                  <a:ext cx="142" cy="158"/>
                </a:xfrm>
                <a:custGeom>
                  <a:avLst/>
                  <a:gdLst>
                    <a:gd name="T0" fmla="*/ 15 w 62"/>
                    <a:gd name="T1" fmla="*/ 28 h 54"/>
                    <a:gd name="T2" fmla="*/ 17 w 62"/>
                    <a:gd name="T3" fmla="*/ 22 h 54"/>
                    <a:gd name="T4" fmla="*/ 15 w 62"/>
                    <a:gd name="T5" fmla="*/ 11 h 54"/>
                    <a:gd name="T6" fmla="*/ 30 w 62"/>
                    <a:gd name="T7" fmla="*/ 9 h 54"/>
                    <a:gd name="T8" fmla="*/ 40 w 62"/>
                    <a:gd name="T9" fmla="*/ 0 h 54"/>
                    <a:gd name="T10" fmla="*/ 39 w 62"/>
                    <a:gd name="T11" fmla="*/ 14 h 54"/>
                    <a:gd name="T12" fmla="*/ 55 w 62"/>
                    <a:gd name="T13" fmla="*/ 18 h 54"/>
                    <a:gd name="T14" fmla="*/ 61 w 62"/>
                    <a:gd name="T15" fmla="*/ 25 h 54"/>
                    <a:gd name="T16" fmla="*/ 48 w 62"/>
                    <a:gd name="T17" fmla="*/ 33 h 54"/>
                    <a:gd name="T18" fmla="*/ 52 w 62"/>
                    <a:gd name="T19" fmla="*/ 51 h 54"/>
                    <a:gd name="T20" fmla="*/ 37 w 62"/>
                    <a:gd name="T21" fmla="*/ 45 h 54"/>
                    <a:gd name="T22" fmla="*/ 25 w 62"/>
                    <a:gd name="T23" fmla="*/ 54 h 54"/>
                    <a:gd name="T24" fmla="*/ 19 w 62"/>
                    <a:gd name="T25" fmla="*/ 43 h 54"/>
                    <a:gd name="T26" fmla="*/ 0 w 62"/>
                    <a:gd name="T27" fmla="*/ 39 h 54"/>
                    <a:gd name="T28" fmla="*/ 15 w 62"/>
                    <a:gd name="T29" fmla="*/ 28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62" h="54">
                      <a:moveTo>
                        <a:pt x="15" y="28"/>
                      </a:moveTo>
                      <a:cubicBezTo>
                        <a:pt x="18" y="25"/>
                        <a:pt x="16" y="24"/>
                        <a:pt x="17" y="22"/>
                      </a:cubicBezTo>
                      <a:cubicBezTo>
                        <a:pt x="16" y="18"/>
                        <a:pt x="13" y="13"/>
                        <a:pt x="15" y="11"/>
                      </a:cubicBezTo>
                      <a:cubicBezTo>
                        <a:pt x="18" y="9"/>
                        <a:pt x="26" y="11"/>
                        <a:pt x="30" y="9"/>
                      </a:cubicBezTo>
                      <a:cubicBezTo>
                        <a:pt x="34" y="7"/>
                        <a:pt x="39" y="0"/>
                        <a:pt x="40" y="0"/>
                      </a:cubicBezTo>
                      <a:cubicBezTo>
                        <a:pt x="42" y="2"/>
                        <a:pt x="37" y="10"/>
                        <a:pt x="39" y="14"/>
                      </a:cubicBezTo>
                      <a:cubicBezTo>
                        <a:pt x="41" y="16"/>
                        <a:pt x="52" y="16"/>
                        <a:pt x="55" y="18"/>
                      </a:cubicBezTo>
                      <a:cubicBezTo>
                        <a:pt x="58" y="20"/>
                        <a:pt x="62" y="23"/>
                        <a:pt x="61" y="25"/>
                      </a:cubicBezTo>
                      <a:cubicBezTo>
                        <a:pt x="60" y="27"/>
                        <a:pt x="49" y="29"/>
                        <a:pt x="48" y="33"/>
                      </a:cubicBezTo>
                      <a:cubicBezTo>
                        <a:pt x="47" y="37"/>
                        <a:pt x="54" y="49"/>
                        <a:pt x="52" y="51"/>
                      </a:cubicBezTo>
                      <a:cubicBezTo>
                        <a:pt x="50" y="53"/>
                        <a:pt x="41" y="45"/>
                        <a:pt x="37" y="45"/>
                      </a:cubicBezTo>
                      <a:cubicBezTo>
                        <a:pt x="33" y="45"/>
                        <a:pt x="29" y="54"/>
                        <a:pt x="25" y="54"/>
                      </a:cubicBezTo>
                      <a:cubicBezTo>
                        <a:pt x="23" y="54"/>
                        <a:pt x="23" y="46"/>
                        <a:pt x="19" y="43"/>
                      </a:cubicBezTo>
                      <a:cubicBezTo>
                        <a:pt x="15" y="41"/>
                        <a:pt x="1" y="41"/>
                        <a:pt x="0" y="39"/>
                      </a:cubicBezTo>
                      <a:cubicBezTo>
                        <a:pt x="0" y="36"/>
                        <a:pt x="13" y="31"/>
                        <a:pt x="15" y="28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9525" cap="flat" cmpd="sng">
                  <a:solidFill>
                    <a:srgbClr val="0099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2216" name="Oval 168"/>
                <p:cNvSpPr>
                  <a:spLocks noChangeArrowheads="1"/>
                </p:cNvSpPr>
                <p:nvPr/>
              </p:nvSpPr>
              <p:spPr bwMode="auto">
                <a:xfrm rot="-212287">
                  <a:off x="2654" y="1307"/>
                  <a:ext cx="35" cy="25"/>
                </a:xfrm>
                <a:prstGeom prst="ellipse">
                  <a:avLst/>
                </a:prstGeom>
                <a:solidFill>
                  <a:schemeClr val="tx1"/>
                </a:solidFill>
                <a:ln w="9525" algn="ctr">
                  <a:solidFill>
                    <a:srgbClr val="0099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</p:grpSp>
          <p:sp>
            <p:nvSpPr>
              <p:cNvPr id="2217" name="Freeform 169"/>
              <p:cNvSpPr>
                <a:spLocks/>
              </p:cNvSpPr>
              <p:nvPr/>
            </p:nvSpPr>
            <p:spPr bwMode="auto">
              <a:xfrm>
                <a:off x="5286" y="583"/>
                <a:ext cx="126" cy="185"/>
              </a:xfrm>
              <a:custGeom>
                <a:avLst/>
                <a:gdLst>
                  <a:gd name="T0" fmla="*/ 126 w 126"/>
                  <a:gd name="T1" fmla="*/ 0 h 185"/>
                  <a:gd name="T2" fmla="*/ 46 w 126"/>
                  <a:gd name="T3" fmla="*/ 79 h 185"/>
                  <a:gd name="T4" fmla="*/ 0 w 126"/>
                  <a:gd name="T5" fmla="*/ 185 h 1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26" h="185">
                    <a:moveTo>
                      <a:pt x="126" y="0"/>
                    </a:moveTo>
                    <a:cubicBezTo>
                      <a:pt x="112" y="13"/>
                      <a:pt x="67" y="48"/>
                      <a:pt x="46" y="79"/>
                    </a:cubicBezTo>
                    <a:cubicBezTo>
                      <a:pt x="25" y="110"/>
                      <a:pt x="10" y="163"/>
                      <a:pt x="0" y="185"/>
                    </a:cubicBezTo>
                  </a:path>
                </a:pathLst>
              </a:custGeom>
              <a:noFill/>
              <a:ln w="12700" cap="flat" cmpd="sng">
                <a:solidFill>
                  <a:srgbClr val="0066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grpSp>
            <p:nvGrpSpPr>
              <p:cNvPr id="2218" name="Group 170"/>
              <p:cNvGrpSpPr>
                <a:grpSpLocks/>
              </p:cNvGrpSpPr>
              <p:nvPr/>
            </p:nvGrpSpPr>
            <p:grpSpPr bwMode="auto">
              <a:xfrm flipH="1">
                <a:off x="5338" y="514"/>
                <a:ext cx="171" cy="92"/>
                <a:chOff x="2462" y="1558"/>
                <a:chExt cx="136" cy="85"/>
              </a:xfrm>
            </p:grpSpPr>
            <p:grpSp>
              <p:nvGrpSpPr>
                <p:cNvPr id="2219" name="Group 171"/>
                <p:cNvGrpSpPr>
                  <a:grpSpLocks/>
                </p:cNvGrpSpPr>
                <p:nvPr/>
              </p:nvGrpSpPr>
              <p:grpSpPr bwMode="auto">
                <a:xfrm rot="-1419521">
                  <a:off x="2462" y="1558"/>
                  <a:ext cx="136" cy="85"/>
                  <a:chOff x="2472" y="1570"/>
                  <a:chExt cx="131" cy="102"/>
                </a:xfrm>
              </p:grpSpPr>
              <p:sp>
                <p:nvSpPr>
                  <p:cNvPr id="2220" name="Freeform 172"/>
                  <p:cNvSpPr>
                    <a:spLocks noChangeAspect="1"/>
                  </p:cNvSpPr>
                  <p:nvPr/>
                </p:nvSpPr>
                <p:spPr bwMode="auto">
                  <a:xfrm>
                    <a:off x="2547" y="1586"/>
                    <a:ext cx="31" cy="21"/>
                  </a:xfrm>
                  <a:custGeom>
                    <a:avLst/>
                    <a:gdLst>
                      <a:gd name="T0" fmla="*/ 1 w 303"/>
                      <a:gd name="T1" fmla="*/ 208 h 208"/>
                      <a:gd name="T2" fmla="*/ 106 w 303"/>
                      <a:gd name="T3" fmla="*/ 146 h 208"/>
                      <a:gd name="T4" fmla="*/ 207 w 303"/>
                      <a:gd name="T5" fmla="*/ 98 h 208"/>
                      <a:gd name="T6" fmla="*/ 245 w 303"/>
                      <a:gd name="T7" fmla="*/ 64 h 208"/>
                      <a:gd name="T8" fmla="*/ 293 w 303"/>
                      <a:gd name="T9" fmla="*/ 16 h 208"/>
                      <a:gd name="T10" fmla="*/ 303 w 303"/>
                      <a:gd name="T11" fmla="*/ 2 h 2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303" h="208">
                        <a:moveTo>
                          <a:pt x="1" y="208"/>
                        </a:moveTo>
                        <a:cubicBezTo>
                          <a:pt x="23" y="131"/>
                          <a:pt x="0" y="151"/>
                          <a:pt x="106" y="146"/>
                        </a:cubicBezTo>
                        <a:cubicBezTo>
                          <a:pt x="142" y="134"/>
                          <a:pt x="175" y="119"/>
                          <a:pt x="207" y="98"/>
                        </a:cubicBezTo>
                        <a:cubicBezTo>
                          <a:pt x="218" y="81"/>
                          <a:pt x="229" y="75"/>
                          <a:pt x="245" y="64"/>
                        </a:cubicBezTo>
                        <a:cubicBezTo>
                          <a:pt x="252" y="43"/>
                          <a:pt x="275" y="29"/>
                          <a:pt x="293" y="16"/>
                        </a:cubicBezTo>
                        <a:cubicBezTo>
                          <a:pt x="299" y="0"/>
                          <a:pt x="293" y="2"/>
                          <a:pt x="303" y="2"/>
                        </a:cubicBezTo>
                      </a:path>
                    </a:pathLst>
                  </a:custGeom>
                  <a:noFill/>
                  <a:ln w="9525" cap="flat" cmpd="sng">
                    <a:solidFill>
                      <a:srgbClr val="0066FF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2221" name="Freeform 173"/>
                  <p:cNvSpPr>
                    <a:spLocks noChangeAspect="1"/>
                  </p:cNvSpPr>
                  <p:nvPr/>
                </p:nvSpPr>
                <p:spPr bwMode="auto">
                  <a:xfrm>
                    <a:off x="2512" y="1570"/>
                    <a:ext cx="14" cy="35"/>
                  </a:xfrm>
                  <a:custGeom>
                    <a:avLst/>
                    <a:gdLst>
                      <a:gd name="T0" fmla="*/ 144 w 144"/>
                      <a:gd name="T1" fmla="*/ 346 h 346"/>
                      <a:gd name="T2" fmla="*/ 96 w 144"/>
                      <a:gd name="T3" fmla="*/ 298 h 346"/>
                      <a:gd name="T4" fmla="*/ 48 w 144"/>
                      <a:gd name="T5" fmla="*/ 231 h 346"/>
                      <a:gd name="T6" fmla="*/ 0 w 144"/>
                      <a:gd name="T7" fmla="*/ 0 h 34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144" h="346">
                        <a:moveTo>
                          <a:pt x="144" y="346"/>
                        </a:moveTo>
                        <a:cubicBezTo>
                          <a:pt x="124" y="332"/>
                          <a:pt x="117" y="311"/>
                          <a:pt x="96" y="298"/>
                        </a:cubicBezTo>
                        <a:cubicBezTo>
                          <a:pt x="87" y="272"/>
                          <a:pt x="58" y="260"/>
                          <a:pt x="48" y="231"/>
                        </a:cubicBezTo>
                        <a:cubicBezTo>
                          <a:pt x="44" y="113"/>
                          <a:pt x="70" y="70"/>
                          <a:pt x="0" y="0"/>
                        </a:cubicBezTo>
                      </a:path>
                    </a:pathLst>
                  </a:custGeom>
                  <a:noFill/>
                  <a:ln w="9525" cap="flat" cmpd="sng">
                    <a:solidFill>
                      <a:srgbClr val="0066FF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2222" name="Freeform 174"/>
                  <p:cNvSpPr>
                    <a:spLocks noChangeAspect="1"/>
                  </p:cNvSpPr>
                  <p:nvPr/>
                </p:nvSpPr>
                <p:spPr bwMode="auto">
                  <a:xfrm>
                    <a:off x="2472" y="1612"/>
                    <a:ext cx="34" cy="14"/>
                  </a:xfrm>
                  <a:custGeom>
                    <a:avLst/>
                    <a:gdLst>
                      <a:gd name="T0" fmla="*/ 340 w 340"/>
                      <a:gd name="T1" fmla="*/ 129 h 135"/>
                      <a:gd name="T2" fmla="*/ 288 w 340"/>
                      <a:gd name="T3" fmla="*/ 120 h 135"/>
                      <a:gd name="T4" fmla="*/ 244 w 340"/>
                      <a:gd name="T5" fmla="*/ 81 h 135"/>
                      <a:gd name="T6" fmla="*/ 0 w 340"/>
                      <a:gd name="T7" fmla="*/ 14 h 13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340" h="135">
                        <a:moveTo>
                          <a:pt x="340" y="129"/>
                        </a:moveTo>
                        <a:cubicBezTo>
                          <a:pt x="317" y="135"/>
                          <a:pt x="310" y="128"/>
                          <a:pt x="288" y="120"/>
                        </a:cubicBezTo>
                        <a:cubicBezTo>
                          <a:pt x="255" y="87"/>
                          <a:pt x="270" y="99"/>
                          <a:pt x="244" y="81"/>
                        </a:cubicBezTo>
                        <a:cubicBezTo>
                          <a:pt x="192" y="0"/>
                          <a:pt x="84" y="14"/>
                          <a:pt x="0" y="14"/>
                        </a:cubicBezTo>
                      </a:path>
                    </a:pathLst>
                  </a:custGeom>
                  <a:noFill/>
                  <a:ln w="9525" cap="flat" cmpd="sng">
                    <a:solidFill>
                      <a:srgbClr val="0066FF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2223" name="Freeform 175"/>
                  <p:cNvSpPr>
                    <a:spLocks noChangeAspect="1"/>
                  </p:cNvSpPr>
                  <p:nvPr/>
                </p:nvSpPr>
                <p:spPr bwMode="auto">
                  <a:xfrm>
                    <a:off x="2475" y="1650"/>
                    <a:ext cx="46" cy="22"/>
                  </a:xfrm>
                  <a:custGeom>
                    <a:avLst/>
                    <a:gdLst>
                      <a:gd name="T0" fmla="*/ 456 w 456"/>
                      <a:gd name="T1" fmla="*/ 0 h 216"/>
                      <a:gd name="T2" fmla="*/ 408 w 456"/>
                      <a:gd name="T3" fmla="*/ 19 h 216"/>
                      <a:gd name="T4" fmla="*/ 379 w 456"/>
                      <a:gd name="T5" fmla="*/ 39 h 216"/>
                      <a:gd name="T6" fmla="*/ 375 w 456"/>
                      <a:gd name="T7" fmla="*/ 53 h 216"/>
                      <a:gd name="T8" fmla="*/ 331 w 456"/>
                      <a:gd name="T9" fmla="*/ 91 h 216"/>
                      <a:gd name="T10" fmla="*/ 269 w 456"/>
                      <a:gd name="T11" fmla="*/ 135 h 216"/>
                      <a:gd name="T12" fmla="*/ 159 w 456"/>
                      <a:gd name="T13" fmla="*/ 139 h 216"/>
                      <a:gd name="T14" fmla="*/ 82 w 456"/>
                      <a:gd name="T15" fmla="*/ 154 h 216"/>
                      <a:gd name="T16" fmla="*/ 10 w 456"/>
                      <a:gd name="T17" fmla="*/ 202 h 216"/>
                      <a:gd name="T18" fmla="*/ 0 w 456"/>
                      <a:gd name="T19" fmla="*/ 216 h 21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456" h="216">
                        <a:moveTo>
                          <a:pt x="456" y="0"/>
                        </a:moveTo>
                        <a:cubicBezTo>
                          <a:pt x="442" y="10"/>
                          <a:pt x="408" y="19"/>
                          <a:pt x="408" y="19"/>
                        </a:cubicBezTo>
                        <a:cubicBezTo>
                          <a:pt x="398" y="26"/>
                          <a:pt x="382" y="28"/>
                          <a:pt x="379" y="39"/>
                        </a:cubicBezTo>
                        <a:cubicBezTo>
                          <a:pt x="378" y="44"/>
                          <a:pt x="378" y="49"/>
                          <a:pt x="375" y="53"/>
                        </a:cubicBezTo>
                        <a:cubicBezTo>
                          <a:pt x="363" y="68"/>
                          <a:pt x="344" y="77"/>
                          <a:pt x="331" y="91"/>
                        </a:cubicBezTo>
                        <a:cubicBezTo>
                          <a:pt x="313" y="109"/>
                          <a:pt x="297" y="133"/>
                          <a:pt x="269" y="135"/>
                        </a:cubicBezTo>
                        <a:cubicBezTo>
                          <a:pt x="232" y="138"/>
                          <a:pt x="196" y="138"/>
                          <a:pt x="159" y="139"/>
                        </a:cubicBezTo>
                        <a:cubicBezTo>
                          <a:pt x="134" y="143"/>
                          <a:pt x="105" y="143"/>
                          <a:pt x="82" y="154"/>
                        </a:cubicBezTo>
                        <a:cubicBezTo>
                          <a:pt x="56" y="167"/>
                          <a:pt x="33" y="194"/>
                          <a:pt x="10" y="202"/>
                        </a:cubicBezTo>
                        <a:cubicBezTo>
                          <a:pt x="7" y="207"/>
                          <a:pt x="0" y="216"/>
                          <a:pt x="0" y="216"/>
                        </a:cubicBezTo>
                      </a:path>
                    </a:pathLst>
                  </a:custGeom>
                  <a:noFill/>
                  <a:ln w="9525" cap="flat" cmpd="sng">
                    <a:solidFill>
                      <a:srgbClr val="0066FF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2224" name="Freeform 176"/>
                  <p:cNvSpPr>
                    <a:spLocks noChangeAspect="1"/>
                  </p:cNvSpPr>
                  <p:nvPr/>
                </p:nvSpPr>
                <p:spPr bwMode="auto">
                  <a:xfrm>
                    <a:off x="2559" y="1633"/>
                    <a:ext cx="44" cy="14"/>
                  </a:xfrm>
                  <a:custGeom>
                    <a:avLst/>
                    <a:gdLst>
                      <a:gd name="T0" fmla="*/ 0 w 437"/>
                      <a:gd name="T1" fmla="*/ 0 h 141"/>
                      <a:gd name="T2" fmla="*/ 81 w 437"/>
                      <a:gd name="T3" fmla="*/ 96 h 141"/>
                      <a:gd name="T4" fmla="*/ 389 w 437"/>
                      <a:gd name="T5" fmla="*/ 58 h 141"/>
                      <a:gd name="T6" fmla="*/ 408 w 437"/>
                      <a:gd name="T7" fmla="*/ 39 h 141"/>
                      <a:gd name="T8" fmla="*/ 437 w 437"/>
                      <a:gd name="T9" fmla="*/ 44 h 14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437" h="141">
                        <a:moveTo>
                          <a:pt x="0" y="0"/>
                        </a:moveTo>
                        <a:cubicBezTo>
                          <a:pt x="7" y="58"/>
                          <a:pt x="21" y="86"/>
                          <a:pt x="81" y="96"/>
                        </a:cubicBezTo>
                        <a:cubicBezTo>
                          <a:pt x="254" y="93"/>
                          <a:pt x="300" y="141"/>
                          <a:pt x="389" y="58"/>
                        </a:cubicBezTo>
                        <a:cubicBezTo>
                          <a:pt x="393" y="45"/>
                          <a:pt x="390" y="39"/>
                          <a:pt x="408" y="39"/>
                        </a:cubicBezTo>
                        <a:cubicBezTo>
                          <a:pt x="418" y="39"/>
                          <a:pt x="437" y="44"/>
                          <a:pt x="437" y="44"/>
                        </a:cubicBezTo>
                      </a:path>
                    </a:pathLst>
                  </a:custGeom>
                  <a:noFill/>
                  <a:ln w="9525" cap="flat" cmpd="sng">
                    <a:solidFill>
                      <a:srgbClr val="0066FF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</p:grpSp>
            <p:sp>
              <p:nvSpPr>
                <p:cNvPr id="2225" name="Freeform 177"/>
                <p:cNvSpPr>
                  <a:spLocks/>
                </p:cNvSpPr>
                <p:nvPr/>
              </p:nvSpPr>
              <p:spPr bwMode="auto">
                <a:xfrm>
                  <a:off x="2495" y="1578"/>
                  <a:ext cx="62" cy="54"/>
                </a:xfrm>
                <a:custGeom>
                  <a:avLst/>
                  <a:gdLst>
                    <a:gd name="T0" fmla="*/ 15 w 62"/>
                    <a:gd name="T1" fmla="*/ 28 h 54"/>
                    <a:gd name="T2" fmla="*/ 17 w 62"/>
                    <a:gd name="T3" fmla="*/ 22 h 54"/>
                    <a:gd name="T4" fmla="*/ 15 w 62"/>
                    <a:gd name="T5" fmla="*/ 11 h 54"/>
                    <a:gd name="T6" fmla="*/ 30 w 62"/>
                    <a:gd name="T7" fmla="*/ 9 h 54"/>
                    <a:gd name="T8" fmla="*/ 40 w 62"/>
                    <a:gd name="T9" fmla="*/ 0 h 54"/>
                    <a:gd name="T10" fmla="*/ 39 w 62"/>
                    <a:gd name="T11" fmla="*/ 14 h 54"/>
                    <a:gd name="T12" fmla="*/ 55 w 62"/>
                    <a:gd name="T13" fmla="*/ 18 h 54"/>
                    <a:gd name="T14" fmla="*/ 61 w 62"/>
                    <a:gd name="T15" fmla="*/ 25 h 54"/>
                    <a:gd name="T16" fmla="*/ 48 w 62"/>
                    <a:gd name="T17" fmla="*/ 33 h 54"/>
                    <a:gd name="T18" fmla="*/ 52 w 62"/>
                    <a:gd name="T19" fmla="*/ 51 h 54"/>
                    <a:gd name="T20" fmla="*/ 37 w 62"/>
                    <a:gd name="T21" fmla="*/ 45 h 54"/>
                    <a:gd name="T22" fmla="*/ 25 w 62"/>
                    <a:gd name="T23" fmla="*/ 54 h 54"/>
                    <a:gd name="T24" fmla="*/ 19 w 62"/>
                    <a:gd name="T25" fmla="*/ 43 h 54"/>
                    <a:gd name="T26" fmla="*/ 0 w 62"/>
                    <a:gd name="T27" fmla="*/ 39 h 54"/>
                    <a:gd name="T28" fmla="*/ 15 w 62"/>
                    <a:gd name="T29" fmla="*/ 28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62" h="54">
                      <a:moveTo>
                        <a:pt x="15" y="28"/>
                      </a:moveTo>
                      <a:cubicBezTo>
                        <a:pt x="18" y="25"/>
                        <a:pt x="16" y="24"/>
                        <a:pt x="17" y="22"/>
                      </a:cubicBezTo>
                      <a:cubicBezTo>
                        <a:pt x="16" y="18"/>
                        <a:pt x="13" y="13"/>
                        <a:pt x="15" y="11"/>
                      </a:cubicBezTo>
                      <a:cubicBezTo>
                        <a:pt x="18" y="9"/>
                        <a:pt x="26" y="11"/>
                        <a:pt x="30" y="9"/>
                      </a:cubicBezTo>
                      <a:cubicBezTo>
                        <a:pt x="34" y="7"/>
                        <a:pt x="39" y="0"/>
                        <a:pt x="40" y="0"/>
                      </a:cubicBezTo>
                      <a:cubicBezTo>
                        <a:pt x="42" y="2"/>
                        <a:pt x="37" y="10"/>
                        <a:pt x="39" y="14"/>
                      </a:cubicBezTo>
                      <a:cubicBezTo>
                        <a:pt x="41" y="16"/>
                        <a:pt x="52" y="16"/>
                        <a:pt x="55" y="18"/>
                      </a:cubicBezTo>
                      <a:cubicBezTo>
                        <a:pt x="58" y="20"/>
                        <a:pt x="62" y="23"/>
                        <a:pt x="61" y="25"/>
                      </a:cubicBezTo>
                      <a:cubicBezTo>
                        <a:pt x="60" y="27"/>
                        <a:pt x="49" y="29"/>
                        <a:pt x="48" y="33"/>
                      </a:cubicBezTo>
                      <a:cubicBezTo>
                        <a:pt x="47" y="37"/>
                        <a:pt x="54" y="49"/>
                        <a:pt x="52" y="51"/>
                      </a:cubicBezTo>
                      <a:cubicBezTo>
                        <a:pt x="50" y="53"/>
                        <a:pt x="41" y="45"/>
                        <a:pt x="37" y="45"/>
                      </a:cubicBezTo>
                      <a:cubicBezTo>
                        <a:pt x="33" y="45"/>
                        <a:pt x="29" y="54"/>
                        <a:pt x="25" y="54"/>
                      </a:cubicBezTo>
                      <a:cubicBezTo>
                        <a:pt x="23" y="54"/>
                        <a:pt x="23" y="46"/>
                        <a:pt x="19" y="43"/>
                      </a:cubicBezTo>
                      <a:cubicBezTo>
                        <a:pt x="15" y="41"/>
                        <a:pt x="1" y="41"/>
                        <a:pt x="0" y="39"/>
                      </a:cubicBezTo>
                      <a:cubicBezTo>
                        <a:pt x="0" y="36"/>
                        <a:pt x="13" y="31"/>
                        <a:pt x="15" y="28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9525" cap="flat" cmpd="sng">
                  <a:solidFill>
                    <a:srgbClr val="0066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2226" name="Oval 178"/>
                <p:cNvSpPr>
                  <a:spLocks noChangeArrowheads="1"/>
                </p:cNvSpPr>
                <p:nvPr/>
              </p:nvSpPr>
              <p:spPr bwMode="auto">
                <a:xfrm rot="-1419521">
                  <a:off x="2518" y="1603"/>
                  <a:ext cx="15" cy="9"/>
                </a:xfrm>
                <a:prstGeom prst="ellipse">
                  <a:avLst/>
                </a:prstGeom>
                <a:solidFill>
                  <a:schemeClr val="tx1"/>
                </a:solidFill>
                <a:ln w="9525" algn="ctr">
                  <a:solidFill>
                    <a:srgbClr val="0066FF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</p:grpSp>
          <p:sp>
            <p:nvSpPr>
              <p:cNvPr id="2233" name="Freeform 185"/>
              <p:cNvSpPr>
                <a:spLocks/>
              </p:cNvSpPr>
              <p:nvPr/>
            </p:nvSpPr>
            <p:spPr bwMode="auto">
              <a:xfrm flipH="1">
                <a:off x="5215" y="543"/>
                <a:ext cx="80" cy="207"/>
              </a:xfrm>
              <a:custGeom>
                <a:avLst/>
                <a:gdLst>
                  <a:gd name="T0" fmla="*/ 0 w 64"/>
                  <a:gd name="T1" fmla="*/ 0 h 156"/>
                  <a:gd name="T2" fmla="*/ 21 w 64"/>
                  <a:gd name="T3" fmla="*/ 72 h 156"/>
                  <a:gd name="T4" fmla="*/ 64 w 64"/>
                  <a:gd name="T5" fmla="*/ 156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4" h="156">
                    <a:moveTo>
                      <a:pt x="0" y="0"/>
                    </a:moveTo>
                    <a:cubicBezTo>
                      <a:pt x="3" y="12"/>
                      <a:pt x="10" y="46"/>
                      <a:pt x="21" y="72"/>
                    </a:cubicBezTo>
                    <a:cubicBezTo>
                      <a:pt x="32" y="98"/>
                      <a:pt x="55" y="139"/>
                      <a:pt x="64" y="156"/>
                    </a:cubicBezTo>
                  </a:path>
                </a:pathLst>
              </a:custGeom>
              <a:noFill/>
              <a:ln w="12700" cap="flat" cmpd="sng">
                <a:solidFill>
                  <a:srgbClr val="0099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275" name="Rectangle 227"/>
              <p:cNvSpPr>
                <a:spLocks noChangeArrowheads="1"/>
              </p:cNvSpPr>
              <p:nvPr/>
            </p:nvSpPr>
            <p:spPr bwMode="auto">
              <a:xfrm>
                <a:off x="5620" y="183"/>
                <a:ext cx="140" cy="680"/>
              </a:xfrm>
              <a:prstGeom prst="rect">
                <a:avLst/>
              </a:prstGeom>
              <a:solidFill>
                <a:schemeClr val="bg1"/>
              </a:solidFill>
              <a:ln w="12700" algn="ctr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2384" name="Rectangle 336"/>
            <p:cNvSpPr>
              <a:spLocks noChangeArrowheads="1"/>
            </p:cNvSpPr>
            <p:nvPr/>
          </p:nvSpPr>
          <p:spPr bwMode="auto">
            <a:xfrm>
              <a:off x="5118" y="880"/>
              <a:ext cx="392" cy="53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grpSp>
          <p:nvGrpSpPr>
            <p:cNvPr id="2400" name="Group 352"/>
            <p:cNvGrpSpPr>
              <a:grpSpLocks/>
            </p:cNvGrpSpPr>
            <p:nvPr/>
          </p:nvGrpSpPr>
          <p:grpSpPr bwMode="auto">
            <a:xfrm>
              <a:off x="2500" y="1032"/>
              <a:ext cx="2701" cy="1411"/>
              <a:chOff x="2500" y="1032"/>
              <a:chExt cx="2701" cy="1411"/>
            </a:xfrm>
          </p:grpSpPr>
          <p:sp>
            <p:nvSpPr>
              <p:cNvPr id="2082" name="Arc 34"/>
              <p:cNvSpPr>
                <a:spLocks/>
              </p:cNvSpPr>
              <p:nvPr/>
            </p:nvSpPr>
            <p:spPr bwMode="auto">
              <a:xfrm flipV="1">
                <a:off x="2585" y="1032"/>
                <a:ext cx="2616" cy="1411"/>
              </a:xfrm>
              <a:custGeom>
                <a:avLst/>
                <a:gdLst>
                  <a:gd name="G0" fmla="+- 21600 0 0"/>
                  <a:gd name="G1" fmla="+- 21600 0 0"/>
                  <a:gd name="G2" fmla="+- 21600 0 0"/>
                  <a:gd name="T0" fmla="*/ 0 w 43200"/>
                  <a:gd name="T1" fmla="*/ 21482 h 21600"/>
                  <a:gd name="T2" fmla="*/ 43200 w 43200"/>
                  <a:gd name="T3" fmla="*/ 21600 h 21600"/>
                  <a:gd name="T4" fmla="*/ 21600 w 432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200" h="21600" fill="none" extrusionOk="0">
                    <a:moveTo>
                      <a:pt x="0" y="21482"/>
                    </a:moveTo>
                    <a:cubicBezTo>
                      <a:pt x="65" y="9598"/>
                      <a:pt x="9716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</a:path>
                  <a:path w="43200" h="21600" stroke="0" extrusionOk="0">
                    <a:moveTo>
                      <a:pt x="0" y="21482"/>
                    </a:moveTo>
                    <a:cubicBezTo>
                      <a:pt x="65" y="9598"/>
                      <a:pt x="9716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solidFill>
                <a:srgbClr val="FFFF99"/>
              </a:solidFill>
              <a:ln w="127000">
                <a:solidFill>
                  <a:srgbClr val="CC66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248" name="Text Box 200"/>
              <p:cNvSpPr txBox="1">
                <a:spLocks noChangeArrowheads="1"/>
              </p:cNvSpPr>
              <p:nvPr/>
            </p:nvSpPr>
            <p:spPr bwMode="auto">
              <a:xfrm flipH="1">
                <a:off x="3276" y="1729"/>
                <a:ext cx="1225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/>
                <a:r>
                  <a:rPr lang="en-GB" altLang="it-IT" sz="2000"/>
                  <a:t>Vaginal canal</a:t>
                </a:r>
                <a:endParaRPr lang="en-US" altLang="it-IT" sz="2000"/>
              </a:p>
            </p:txBody>
          </p:sp>
          <p:sp>
            <p:nvSpPr>
              <p:cNvPr id="2249" name="Text Box 201"/>
              <p:cNvSpPr txBox="1">
                <a:spLocks noChangeArrowheads="1"/>
              </p:cNvSpPr>
              <p:nvPr/>
            </p:nvSpPr>
            <p:spPr bwMode="auto">
              <a:xfrm flipH="1">
                <a:off x="2500" y="1075"/>
                <a:ext cx="1407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/>
                <a:r>
                  <a:rPr lang="en-GB" altLang="it-IT" sz="2000">
                    <a:solidFill>
                      <a:srgbClr val="CC6600"/>
                    </a:solidFill>
                  </a:rPr>
                  <a:t>Perineal wall</a:t>
                </a:r>
                <a:endParaRPr lang="en-US" altLang="it-IT" sz="2000">
                  <a:solidFill>
                    <a:srgbClr val="CC6600"/>
                  </a:solidFill>
                </a:endParaRPr>
              </a:p>
            </p:txBody>
          </p:sp>
        </p:grpSp>
      </p:grpSp>
      <p:grpSp>
        <p:nvGrpSpPr>
          <p:cNvPr id="2382" name="Group 334"/>
          <p:cNvGrpSpPr>
            <a:grpSpLocks/>
          </p:cNvGrpSpPr>
          <p:nvPr/>
        </p:nvGrpSpPr>
        <p:grpSpPr bwMode="auto">
          <a:xfrm>
            <a:off x="5295900" y="4538663"/>
            <a:ext cx="1617663" cy="1617662"/>
            <a:chOff x="3459" y="2889"/>
            <a:chExt cx="1019" cy="1019"/>
          </a:xfrm>
        </p:grpSpPr>
        <p:sp>
          <p:nvSpPr>
            <p:cNvPr id="2055" name="Arc 7"/>
            <p:cNvSpPr>
              <a:spLocks noChangeAspect="1"/>
            </p:cNvSpPr>
            <p:nvPr/>
          </p:nvSpPr>
          <p:spPr bwMode="auto">
            <a:xfrm rot="14429591">
              <a:off x="3459" y="2889"/>
              <a:ext cx="1019" cy="1019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21600 w 43200"/>
                <a:gd name="T1" fmla="*/ 0 h 43200"/>
                <a:gd name="T2" fmla="*/ 1874 w 43200"/>
                <a:gd name="T3" fmla="*/ 12799 h 43200"/>
                <a:gd name="T4" fmla="*/ 21600 w 432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3200" fill="none" extrusionOk="0">
                  <a:moveTo>
                    <a:pt x="21600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18567"/>
                    <a:pt x="638" y="15568"/>
                    <a:pt x="1874" y="12799"/>
                  </a:cubicBezTo>
                </a:path>
                <a:path w="43200" h="43200" stroke="0" extrusionOk="0">
                  <a:moveTo>
                    <a:pt x="21600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18567"/>
                    <a:pt x="638" y="15568"/>
                    <a:pt x="1874" y="12799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9050">
              <a:solidFill>
                <a:srgbClr val="0066FF"/>
              </a:solidFill>
              <a:round/>
              <a:headEnd type="oval" w="lg" len="lg"/>
              <a:tailEnd type="oval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257" name="Oval 209"/>
            <p:cNvSpPr>
              <a:spLocks noChangeAspect="1" noChangeArrowheads="1"/>
            </p:cNvSpPr>
            <p:nvPr/>
          </p:nvSpPr>
          <p:spPr bwMode="auto">
            <a:xfrm>
              <a:off x="4160" y="2897"/>
              <a:ext cx="122" cy="122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</p:grpSp>
      <p:grpSp>
        <p:nvGrpSpPr>
          <p:cNvPr id="2379" name="Group 331"/>
          <p:cNvGrpSpPr>
            <a:grpSpLocks/>
          </p:cNvGrpSpPr>
          <p:nvPr/>
        </p:nvGrpSpPr>
        <p:grpSpPr bwMode="auto">
          <a:xfrm>
            <a:off x="5133975" y="4376738"/>
            <a:ext cx="1941513" cy="1941512"/>
            <a:chOff x="3357" y="2787"/>
            <a:chExt cx="1223" cy="1223"/>
          </a:xfrm>
        </p:grpSpPr>
        <p:sp>
          <p:nvSpPr>
            <p:cNvPr id="2056" name="Arc 8"/>
            <p:cNvSpPr>
              <a:spLocks noChangeAspect="1"/>
            </p:cNvSpPr>
            <p:nvPr/>
          </p:nvSpPr>
          <p:spPr bwMode="auto">
            <a:xfrm rot="-5994548">
              <a:off x="3357" y="2787"/>
              <a:ext cx="1223" cy="1223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21600 w 43200"/>
                <a:gd name="T1" fmla="*/ 0 h 43200"/>
                <a:gd name="T2" fmla="*/ 1874 w 43200"/>
                <a:gd name="T3" fmla="*/ 12799 h 43200"/>
                <a:gd name="T4" fmla="*/ 21600 w 432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3200" fill="none" extrusionOk="0">
                  <a:moveTo>
                    <a:pt x="21600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18567"/>
                    <a:pt x="638" y="15568"/>
                    <a:pt x="1874" y="12799"/>
                  </a:cubicBezTo>
                </a:path>
                <a:path w="43200" h="43200" stroke="0" extrusionOk="0">
                  <a:moveTo>
                    <a:pt x="21600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18567"/>
                    <a:pt x="638" y="15568"/>
                    <a:pt x="1874" y="12799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9050">
              <a:solidFill>
                <a:srgbClr val="009900"/>
              </a:solidFill>
              <a:round/>
              <a:headEnd type="oval" w="lg" len="lg"/>
              <a:tailEnd type="oval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258" name="Oval 210"/>
            <p:cNvSpPr>
              <a:spLocks noChangeAspect="1" noChangeArrowheads="1"/>
            </p:cNvSpPr>
            <p:nvPr/>
          </p:nvSpPr>
          <p:spPr bwMode="auto">
            <a:xfrm>
              <a:off x="4367" y="2927"/>
              <a:ext cx="122" cy="122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2332" name="Freeform 284"/>
          <p:cNvSpPr>
            <a:spLocks noChangeAspect="1"/>
          </p:cNvSpPr>
          <p:nvPr/>
        </p:nvSpPr>
        <p:spPr bwMode="auto">
          <a:xfrm rot="3079899" flipH="1">
            <a:off x="6651625" y="4543425"/>
            <a:ext cx="341313" cy="360363"/>
          </a:xfrm>
          <a:custGeom>
            <a:avLst/>
            <a:gdLst>
              <a:gd name="T0" fmla="*/ 0 w 1152"/>
              <a:gd name="T1" fmla="*/ 480 h 1088"/>
              <a:gd name="T2" fmla="*/ 240 w 1152"/>
              <a:gd name="T3" fmla="*/ 432 h 1088"/>
              <a:gd name="T4" fmla="*/ 432 w 1152"/>
              <a:gd name="T5" fmla="*/ 96 h 1088"/>
              <a:gd name="T6" fmla="*/ 720 w 1152"/>
              <a:gd name="T7" fmla="*/ 1008 h 1088"/>
              <a:gd name="T8" fmla="*/ 912 w 1152"/>
              <a:gd name="T9" fmla="*/ 576 h 1088"/>
              <a:gd name="T10" fmla="*/ 1152 w 1152"/>
              <a:gd name="T11" fmla="*/ 480 h 10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152" h="1088">
                <a:moveTo>
                  <a:pt x="0" y="480"/>
                </a:moveTo>
                <a:cubicBezTo>
                  <a:pt x="84" y="488"/>
                  <a:pt x="168" y="496"/>
                  <a:pt x="240" y="432"/>
                </a:cubicBezTo>
                <a:cubicBezTo>
                  <a:pt x="312" y="368"/>
                  <a:pt x="352" y="0"/>
                  <a:pt x="432" y="96"/>
                </a:cubicBezTo>
                <a:cubicBezTo>
                  <a:pt x="512" y="192"/>
                  <a:pt x="640" y="928"/>
                  <a:pt x="720" y="1008"/>
                </a:cubicBezTo>
                <a:cubicBezTo>
                  <a:pt x="800" y="1088"/>
                  <a:pt x="840" y="664"/>
                  <a:pt x="912" y="576"/>
                </a:cubicBezTo>
                <a:cubicBezTo>
                  <a:pt x="984" y="488"/>
                  <a:pt x="1068" y="484"/>
                  <a:pt x="1152" y="480"/>
                </a:cubicBezTo>
              </a:path>
            </a:pathLst>
          </a:custGeom>
          <a:noFill/>
          <a:ln w="12700" cmpd="sng">
            <a:solidFill>
              <a:srgbClr val="CC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333" name="Freeform 285"/>
          <p:cNvSpPr>
            <a:spLocks noChangeAspect="1"/>
          </p:cNvSpPr>
          <p:nvPr/>
        </p:nvSpPr>
        <p:spPr bwMode="auto">
          <a:xfrm rot="24442859" flipH="1" flipV="1">
            <a:off x="6653212" y="4530726"/>
            <a:ext cx="341313" cy="360362"/>
          </a:xfrm>
          <a:custGeom>
            <a:avLst/>
            <a:gdLst>
              <a:gd name="T0" fmla="*/ 0 w 1152"/>
              <a:gd name="T1" fmla="*/ 480 h 1088"/>
              <a:gd name="T2" fmla="*/ 240 w 1152"/>
              <a:gd name="T3" fmla="*/ 432 h 1088"/>
              <a:gd name="T4" fmla="*/ 432 w 1152"/>
              <a:gd name="T5" fmla="*/ 96 h 1088"/>
              <a:gd name="T6" fmla="*/ 720 w 1152"/>
              <a:gd name="T7" fmla="*/ 1008 h 1088"/>
              <a:gd name="T8" fmla="*/ 912 w 1152"/>
              <a:gd name="T9" fmla="*/ 576 h 1088"/>
              <a:gd name="T10" fmla="*/ 1152 w 1152"/>
              <a:gd name="T11" fmla="*/ 480 h 10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152" h="1088">
                <a:moveTo>
                  <a:pt x="0" y="480"/>
                </a:moveTo>
                <a:cubicBezTo>
                  <a:pt x="84" y="488"/>
                  <a:pt x="168" y="496"/>
                  <a:pt x="240" y="432"/>
                </a:cubicBezTo>
                <a:cubicBezTo>
                  <a:pt x="312" y="368"/>
                  <a:pt x="352" y="0"/>
                  <a:pt x="432" y="96"/>
                </a:cubicBezTo>
                <a:cubicBezTo>
                  <a:pt x="512" y="192"/>
                  <a:pt x="640" y="928"/>
                  <a:pt x="720" y="1008"/>
                </a:cubicBezTo>
                <a:cubicBezTo>
                  <a:pt x="800" y="1088"/>
                  <a:pt x="840" y="664"/>
                  <a:pt x="912" y="576"/>
                </a:cubicBezTo>
                <a:cubicBezTo>
                  <a:pt x="984" y="488"/>
                  <a:pt x="1068" y="484"/>
                  <a:pt x="1152" y="480"/>
                </a:cubicBezTo>
              </a:path>
            </a:pathLst>
          </a:custGeom>
          <a:noFill/>
          <a:ln w="12700" cmpd="sng">
            <a:solidFill>
              <a:srgbClr val="CC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336" name="Freeform 288"/>
          <p:cNvSpPr>
            <a:spLocks noChangeAspect="1"/>
          </p:cNvSpPr>
          <p:nvPr/>
        </p:nvSpPr>
        <p:spPr bwMode="auto">
          <a:xfrm rot="1964436" flipH="1">
            <a:off x="6334125" y="4489450"/>
            <a:ext cx="341313" cy="360363"/>
          </a:xfrm>
          <a:custGeom>
            <a:avLst/>
            <a:gdLst>
              <a:gd name="T0" fmla="*/ 0 w 1152"/>
              <a:gd name="T1" fmla="*/ 480 h 1088"/>
              <a:gd name="T2" fmla="*/ 240 w 1152"/>
              <a:gd name="T3" fmla="*/ 432 h 1088"/>
              <a:gd name="T4" fmla="*/ 432 w 1152"/>
              <a:gd name="T5" fmla="*/ 96 h 1088"/>
              <a:gd name="T6" fmla="*/ 720 w 1152"/>
              <a:gd name="T7" fmla="*/ 1008 h 1088"/>
              <a:gd name="T8" fmla="*/ 912 w 1152"/>
              <a:gd name="T9" fmla="*/ 576 h 1088"/>
              <a:gd name="T10" fmla="*/ 1152 w 1152"/>
              <a:gd name="T11" fmla="*/ 480 h 10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152" h="1088">
                <a:moveTo>
                  <a:pt x="0" y="480"/>
                </a:moveTo>
                <a:cubicBezTo>
                  <a:pt x="84" y="488"/>
                  <a:pt x="168" y="496"/>
                  <a:pt x="240" y="432"/>
                </a:cubicBezTo>
                <a:cubicBezTo>
                  <a:pt x="312" y="368"/>
                  <a:pt x="352" y="0"/>
                  <a:pt x="432" y="96"/>
                </a:cubicBezTo>
                <a:cubicBezTo>
                  <a:pt x="512" y="192"/>
                  <a:pt x="640" y="928"/>
                  <a:pt x="720" y="1008"/>
                </a:cubicBezTo>
                <a:cubicBezTo>
                  <a:pt x="800" y="1088"/>
                  <a:pt x="840" y="664"/>
                  <a:pt x="912" y="576"/>
                </a:cubicBezTo>
                <a:cubicBezTo>
                  <a:pt x="984" y="488"/>
                  <a:pt x="1068" y="484"/>
                  <a:pt x="1152" y="480"/>
                </a:cubicBezTo>
              </a:path>
            </a:pathLst>
          </a:custGeom>
          <a:noFill/>
          <a:ln w="12700" cmpd="sng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337" name="Freeform 289"/>
          <p:cNvSpPr>
            <a:spLocks noChangeAspect="1"/>
          </p:cNvSpPr>
          <p:nvPr/>
        </p:nvSpPr>
        <p:spPr bwMode="auto">
          <a:xfrm rot="44906052" flipH="1" flipV="1">
            <a:off x="6327775" y="4473575"/>
            <a:ext cx="341313" cy="360363"/>
          </a:xfrm>
          <a:custGeom>
            <a:avLst/>
            <a:gdLst>
              <a:gd name="T0" fmla="*/ 0 w 1152"/>
              <a:gd name="T1" fmla="*/ 480 h 1088"/>
              <a:gd name="T2" fmla="*/ 240 w 1152"/>
              <a:gd name="T3" fmla="*/ 432 h 1088"/>
              <a:gd name="T4" fmla="*/ 432 w 1152"/>
              <a:gd name="T5" fmla="*/ 96 h 1088"/>
              <a:gd name="T6" fmla="*/ 720 w 1152"/>
              <a:gd name="T7" fmla="*/ 1008 h 1088"/>
              <a:gd name="T8" fmla="*/ 912 w 1152"/>
              <a:gd name="T9" fmla="*/ 576 h 1088"/>
              <a:gd name="T10" fmla="*/ 1152 w 1152"/>
              <a:gd name="T11" fmla="*/ 480 h 10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152" h="1088">
                <a:moveTo>
                  <a:pt x="0" y="480"/>
                </a:moveTo>
                <a:cubicBezTo>
                  <a:pt x="84" y="488"/>
                  <a:pt x="168" y="496"/>
                  <a:pt x="240" y="432"/>
                </a:cubicBezTo>
                <a:cubicBezTo>
                  <a:pt x="312" y="368"/>
                  <a:pt x="352" y="0"/>
                  <a:pt x="432" y="96"/>
                </a:cubicBezTo>
                <a:cubicBezTo>
                  <a:pt x="512" y="192"/>
                  <a:pt x="640" y="928"/>
                  <a:pt x="720" y="1008"/>
                </a:cubicBezTo>
                <a:cubicBezTo>
                  <a:pt x="800" y="1088"/>
                  <a:pt x="840" y="664"/>
                  <a:pt x="912" y="576"/>
                </a:cubicBezTo>
                <a:cubicBezTo>
                  <a:pt x="984" y="488"/>
                  <a:pt x="1068" y="484"/>
                  <a:pt x="1152" y="480"/>
                </a:cubicBezTo>
              </a:path>
            </a:pathLst>
          </a:custGeom>
          <a:noFill/>
          <a:ln w="12700" cmpd="sng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342" name="Oval 294"/>
          <p:cNvSpPr>
            <a:spLocks noChangeAspect="1" noChangeArrowheads="1"/>
          </p:cNvSpPr>
          <p:nvPr/>
        </p:nvSpPr>
        <p:spPr bwMode="auto">
          <a:xfrm>
            <a:off x="8385175" y="754063"/>
            <a:ext cx="85725" cy="85725"/>
          </a:xfrm>
          <a:prstGeom prst="ellipse">
            <a:avLst/>
          </a:prstGeom>
          <a:solidFill>
            <a:srgbClr val="FFFF66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344" name="Oval 296"/>
          <p:cNvSpPr>
            <a:spLocks noChangeAspect="1" noChangeArrowheads="1"/>
          </p:cNvSpPr>
          <p:nvPr/>
        </p:nvSpPr>
        <p:spPr bwMode="auto">
          <a:xfrm>
            <a:off x="8575675" y="862013"/>
            <a:ext cx="85725" cy="85725"/>
          </a:xfrm>
          <a:prstGeom prst="ellipse">
            <a:avLst/>
          </a:prstGeom>
          <a:solidFill>
            <a:srgbClr val="FFFF66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0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-0.00301 C -0.00121 0.00139 -0.00156 0.01019 -0.00521 0.02292 C -0.00885 0.03565 -0.01962 0.06065 -0.02239 0.07338 C -0.02517 0.08611 -0.02413 0.06042 -0.0217 0.09861 C -0.01927 0.13681 -0.00295 0.2419 -0.00816 0.30324 C -0.01337 0.36459 -0.02361 0.42107 -0.0526 0.46621 C -0.0816 0.51135 -0.15486 0.55209 -0.18177 0.57454 " pathEditMode="relative" rAng="0" ptsTypes="aaaaaaa">
                                      <p:cBhvr>
                                        <p:cTn id="38" dur="1000" fill="hold"/>
                                        <p:tgtEl>
                                          <p:spTgt spid="23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063" y="28866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0" presetClass="path" presetSubtype="0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animMotion origin="layout" path="M 0.00053 -0.00393 C -0.00243 -4.44444E-6 -0.01215 0.0095 -0.01718 0.02014 C -0.02222 0.03079 -0.02829 0.04769 -0.02968 0.06042 C -0.03107 0.07315 -0.03003 0.06436 -0.02552 0.09723 C -0.021 0.1301 -0.00069 0.21667 -0.00225 0.25811 C -0.00381 0.29954 -0.01631 0.31829 -0.03454 0.34653 C -0.05277 0.37477 -0.07847 0.39375 -0.11215 0.42778 C -0.14583 0.46181 -0.21076 0.525 -0.2368 0.5507 " pathEditMode="relative" rAng="0" ptsTypes="aaaaaaaa">
                                      <p:cBhvr>
                                        <p:cTn id="44" dur="1000" fill="hold"/>
                                        <p:tgtEl>
                                          <p:spTgt spid="23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875" y="27731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1" presetClass="exit" presetSubtype="0" fill="hold" nodeType="withEffect">
                                  <p:stCondLst>
                                    <p:cond delay="17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6" presetClass="emph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Scale>
                                      <p:cBhvr>
                                        <p:cTn id="48" dur="5700" fill="hold"/>
                                        <p:tgtEl>
                                          <p:spTgt spid="2054"/>
                                        </p:tgtEl>
                                      </p:cBhvr>
                                      <p:by x="75000" y="75000"/>
                                    </p:animScale>
                                  </p:childTnLst>
                                </p:cTn>
                              </p:par>
                              <p:par>
                                <p:cTn id="49" presetID="6" presetClass="emph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Scale>
                                      <p:cBhvr>
                                        <p:cTn id="50" dur="5700" fill="hold"/>
                                        <p:tgtEl>
                                          <p:spTgt spid="2053"/>
                                        </p:tgtEl>
                                      </p:cBhvr>
                                      <p:by x="75000" y="75000"/>
                                    </p:animScale>
                                  </p:childTnLst>
                                </p:cTn>
                              </p:par>
                              <p:par>
                                <p:cTn id="51" presetID="6" presetClass="emph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Scale>
                                      <p:cBhvr>
                                        <p:cTn id="52" dur="5000" fill="hold"/>
                                        <p:tgtEl>
                                          <p:spTgt spid="2379"/>
                                        </p:tgtEl>
                                      </p:cBhvr>
                                      <p:by x="85000" y="85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path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2.77778E-6 -1.85185E-6 C 0.05677 0.07199 0.01302 0.23125 -0.10104 0.20301 " pathEditMode="relative" rAng="0" ptsTypes="ff">
                                      <p:cBhvr>
                                        <p:cTn id="58" dur="5000" fill="hold"/>
                                        <p:tgtEl>
                                          <p:spTgt spid="23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22" y="11551"/>
                                    </p:animMotion>
                                  </p:childTnLst>
                                </p:cTn>
                              </p:par>
                              <p:par>
                                <p:cTn id="59" presetID="8" presetClass="emph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Rot by="8400000">
                                      <p:cBhvr>
                                        <p:cTn id="60" dur="5000" fill="hold"/>
                                        <p:tgtEl>
                                          <p:spTgt spid="23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1" presetID="1" presetClass="path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4.72222E-6 2.22045E-16 C -0.0717 -0.10486 -0.1842 -0.02361 -0.16493 0.11389 " pathEditMode="relative" rAng="0" ptsTypes="ff">
                                      <p:cBhvr>
                                        <p:cTn id="62" dur="5000" fill="hold"/>
                                        <p:tgtEl>
                                          <p:spTgt spid="23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219" y="440"/>
                                    </p:animMotion>
                                  </p:childTnLst>
                                </p:cTn>
                              </p:par>
                              <p:par>
                                <p:cTn id="63" presetID="8" presetClass="emph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Rot by="-8400000">
                                      <p:cBhvr>
                                        <p:cTn id="64" dur="5000" fill="hold"/>
                                        <p:tgtEl>
                                          <p:spTgt spid="23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nodeType="withEffect">
                                  <p:stCondLst>
                                    <p:cond delay="61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6" presetClass="emph" presetSubtype="0" fill="hold" nodeType="withEffect">
                                  <p:stCondLst>
                                    <p:cond delay="1700"/>
                                  </p:stCondLst>
                                  <p:childTnLst>
                                    <p:animScale>
                                      <p:cBhvr>
                                        <p:cTn id="70" dur="5000" fill="hold"/>
                                        <p:tgtEl>
                                          <p:spTgt spid="2382"/>
                                        </p:tgtEl>
                                      </p:cBhvr>
                                      <p:by x="85000" y="85000"/>
                                    </p:animScale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17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17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path" presetSubtype="0" fill="hold" nodeType="withEffect">
                                  <p:stCondLst>
                                    <p:cond delay="1700"/>
                                  </p:stCondLst>
                                  <p:childTnLst>
                                    <p:animMotion origin="layout" path="M 1.11111E-6 -1.48148E-6 C 0.04705 0.02338 0.06111 0.1831 -0.03472 0.19283 " pathEditMode="relative" rAng="0" ptsTypes="ff">
                                      <p:cBhvr>
                                        <p:cTn id="76" dur="5000" fill="hold"/>
                                        <p:tgtEl>
                                          <p:spTgt spid="23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19" y="9630"/>
                                    </p:animMotion>
                                  </p:childTnLst>
                                </p:cTn>
                              </p:par>
                              <p:par>
                                <p:cTn id="77" presetID="8" presetClass="emph" presetSubtype="0" fill="hold" nodeType="withEffect">
                                  <p:stCondLst>
                                    <p:cond delay="1700"/>
                                  </p:stCondLst>
                                  <p:childTnLst>
                                    <p:animRot by="8400000">
                                      <p:cBhvr>
                                        <p:cTn id="78" dur="5000" fill="hold"/>
                                        <p:tgtEl>
                                          <p:spTgt spid="23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9" presetID="1" presetClass="path" presetSubtype="0" fill="hold" nodeType="withEffect">
                                  <p:stCondLst>
                                    <p:cond delay="1700"/>
                                  </p:stCondLst>
                                  <p:childTnLst>
                                    <p:animMotion origin="layout" path="M -4.44444E-6 3.33333E-6 C -0.05277 -0.04445 -0.14965 0.02014 -0.1085 0.14722 " pathEditMode="relative" rAng="0" ptsTypes="ff">
                                      <p:cBhvr>
                                        <p:cTn id="80" dur="5000" fill="hold"/>
                                        <p:tgtEl>
                                          <p:spTgt spid="23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483" y="5139"/>
                                    </p:animMotion>
                                  </p:childTnLst>
                                </p:cTn>
                              </p:par>
                              <p:par>
                                <p:cTn id="81" presetID="8" presetClass="emph" presetSubtype="0" fill="hold" nodeType="withEffect">
                                  <p:stCondLst>
                                    <p:cond delay="1700"/>
                                  </p:stCondLst>
                                  <p:childTnLst>
                                    <p:animRot by="-8400000">
                                      <p:cBhvr>
                                        <p:cTn id="82" dur="5000" fill="hold"/>
                                        <p:tgtEl>
                                          <p:spTgt spid="23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nodeType="withEffect">
                                  <p:stCondLst>
                                    <p:cond delay="67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nodeType="withEffect">
                                  <p:stCondLst>
                                    <p:cond delay="67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 flipH="1">
            <a:off x="168275" y="119063"/>
            <a:ext cx="7564438" cy="1250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it-IT" sz="3800"/>
              <a:t>How may we lose control of our External Anal Sphincter muscle?</a:t>
            </a:r>
            <a:endParaRPr lang="en-US" altLang="it-IT" sz="3800"/>
          </a:p>
        </p:txBody>
      </p:sp>
      <p:sp>
        <p:nvSpPr>
          <p:cNvPr id="3075" name="Oval 3"/>
          <p:cNvSpPr>
            <a:spLocks noChangeAspect="1" noChangeArrowheads="1"/>
          </p:cNvSpPr>
          <p:nvPr/>
        </p:nvSpPr>
        <p:spPr bwMode="auto">
          <a:xfrm>
            <a:off x="4803775" y="4038600"/>
            <a:ext cx="2609850" cy="2609850"/>
          </a:xfrm>
          <a:prstGeom prst="ellipse">
            <a:avLst/>
          </a:prstGeom>
          <a:pattFill prst="trellis">
            <a:fgClr>
              <a:srgbClr val="FFCCCC"/>
            </a:fgClr>
            <a:bgClr>
              <a:schemeClr val="bg1"/>
            </a:bgClr>
          </a:patt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076" name="Oval 4"/>
          <p:cNvSpPr>
            <a:spLocks noChangeAspect="1" noChangeArrowheads="1"/>
          </p:cNvSpPr>
          <p:nvPr/>
        </p:nvSpPr>
        <p:spPr bwMode="auto">
          <a:xfrm>
            <a:off x="5456238" y="4676775"/>
            <a:ext cx="1293812" cy="129381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 flipH="1">
            <a:off x="5591175" y="4997450"/>
            <a:ext cx="1019175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/>
            <a:r>
              <a:rPr lang="en-GB" altLang="it-IT" sz="2000"/>
              <a:t>Anal opening</a:t>
            </a:r>
            <a:endParaRPr lang="en-US" altLang="it-IT" sz="2000"/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130175" y="1695450"/>
            <a:ext cx="3756025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it-IT" sz="2000"/>
              <a:t>Control of EAS may be lost due to multiple causes!  Of particular interest is the damage to the nerve branch serving EAS.</a:t>
            </a:r>
            <a:endParaRPr lang="it-IT" altLang="it-IT" sz="2000"/>
          </a:p>
        </p:txBody>
      </p:sp>
      <p:grpSp>
        <p:nvGrpSpPr>
          <p:cNvPr id="3084" name="Group 12"/>
          <p:cNvGrpSpPr>
            <a:grpSpLocks/>
          </p:cNvGrpSpPr>
          <p:nvPr/>
        </p:nvGrpSpPr>
        <p:grpSpPr bwMode="auto">
          <a:xfrm>
            <a:off x="6435725" y="1439863"/>
            <a:ext cx="2498725" cy="5197475"/>
            <a:chOff x="4054" y="907"/>
            <a:chExt cx="1574" cy="3274"/>
          </a:xfrm>
        </p:grpSpPr>
        <p:sp>
          <p:nvSpPr>
            <p:cNvPr id="3085" name="Line 13"/>
            <p:cNvSpPr>
              <a:spLocks noChangeShapeType="1"/>
            </p:cNvSpPr>
            <p:nvPr/>
          </p:nvSpPr>
          <p:spPr bwMode="auto">
            <a:xfrm>
              <a:off x="4350" y="3838"/>
              <a:ext cx="454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3086" name="Text Box 14"/>
            <p:cNvSpPr txBox="1">
              <a:spLocks noChangeArrowheads="1"/>
            </p:cNvSpPr>
            <p:nvPr/>
          </p:nvSpPr>
          <p:spPr bwMode="auto">
            <a:xfrm flipH="1">
              <a:off x="4804" y="2886"/>
              <a:ext cx="779" cy="1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GB" altLang="it-IT" sz="1400"/>
                <a:t>Motor neurons</a:t>
              </a:r>
              <a:endParaRPr lang="en-US" altLang="it-IT" sz="1400"/>
            </a:p>
          </p:txBody>
        </p:sp>
        <p:sp>
          <p:nvSpPr>
            <p:cNvPr id="3087" name="Oval 15"/>
            <p:cNvSpPr>
              <a:spLocks noChangeAspect="1" noChangeArrowheads="1"/>
            </p:cNvSpPr>
            <p:nvPr/>
          </p:nvSpPr>
          <p:spPr bwMode="auto">
            <a:xfrm>
              <a:off x="4758" y="3294"/>
              <a:ext cx="122" cy="122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088" name="Text Box 16"/>
            <p:cNvSpPr txBox="1">
              <a:spLocks noChangeArrowheads="1"/>
            </p:cNvSpPr>
            <p:nvPr/>
          </p:nvSpPr>
          <p:spPr bwMode="auto">
            <a:xfrm flipH="1">
              <a:off x="4849" y="3284"/>
              <a:ext cx="779" cy="1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GB" altLang="it-IT" sz="1400"/>
                <a:t>End-plate</a:t>
              </a:r>
              <a:endParaRPr lang="en-US" altLang="it-IT" sz="1400"/>
            </a:p>
          </p:txBody>
        </p:sp>
        <p:sp>
          <p:nvSpPr>
            <p:cNvPr id="3089" name="Freeform 17"/>
            <p:cNvSpPr>
              <a:spLocks noChangeAspect="1"/>
            </p:cNvSpPr>
            <p:nvPr/>
          </p:nvSpPr>
          <p:spPr bwMode="auto">
            <a:xfrm rot="21480000" flipH="1">
              <a:off x="4713" y="3566"/>
              <a:ext cx="214" cy="226"/>
            </a:xfrm>
            <a:custGeom>
              <a:avLst/>
              <a:gdLst>
                <a:gd name="T0" fmla="*/ 0 w 1152"/>
                <a:gd name="T1" fmla="*/ 480 h 1088"/>
                <a:gd name="T2" fmla="*/ 240 w 1152"/>
                <a:gd name="T3" fmla="*/ 432 h 1088"/>
                <a:gd name="T4" fmla="*/ 432 w 1152"/>
                <a:gd name="T5" fmla="*/ 96 h 1088"/>
                <a:gd name="T6" fmla="*/ 720 w 1152"/>
                <a:gd name="T7" fmla="*/ 1008 h 1088"/>
                <a:gd name="T8" fmla="*/ 912 w 1152"/>
                <a:gd name="T9" fmla="*/ 576 h 1088"/>
                <a:gd name="T10" fmla="*/ 1152 w 1152"/>
                <a:gd name="T11" fmla="*/ 480 h 10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52" h="1088">
                  <a:moveTo>
                    <a:pt x="0" y="480"/>
                  </a:moveTo>
                  <a:cubicBezTo>
                    <a:pt x="84" y="488"/>
                    <a:pt x="168" y="496"/>
                    <a:pt x="240" y="432"/>
                  </a:cubicBezTo>
                  <a:cubicBezTo>
                    <a:pt x="312" y="368"/>
                    <a:pt x="352" y="0"/>
                    <a:pt x="432" y="96"/>
                  </a:cubicBezTo>
                  <a:cubicBezTo>
                    <a:pt x="512" y="192"/>
                    <a:pt x="640" y="928"/>
                    <a:pt x="720" y="1008"/>
                  </a:cubicBezTo>
                  <a:cubicBezTo>
                    <a:pt x="800" y="1088"/>
                    <a:pt x="840" y="664"/>
                    <a:pt x="912" y="576"/>
                  </a:cubicBezTo>
                  <a:cubicBezTo>
                    <a:pt x="984" y="488"/>
                    <a:pt x="1068" y="484"/>
                    <a:pt x="1152" y="480"/>
                  </a:cubicBezTo>
                </a:path>
              </a:pathLst>
            </a:custGeom>
            <a:noFill/>
            <a:ln w="19050" cmpd="sng">
              <a:solidFill>
                <a:srgbClr val="CC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090" name="Text Box 18"/>
            <p:cNvSpPr txBox="1">
              <a:spLocks noChangeArrowheads="1"/>
            </p:cNvSpPr>
            <p:nvPr/>
          </p:nvSpPr>
          <p:spPr bwMode="auto">
            <a:xfrm flipH="1">
              <a:off x="4895" y="3521"/>
              <a:ext cx="688" cy="2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GB" altLang="it-IT" sz="1400"/>
                <a:t>Action potential</a:t>
              </a:r>
              <a:endParaRPr lang="en-US" altLang="it-IT" sz="1400"/>
            </a:p>
          </p:txBody>
        </p:sp>
        <p:sp>
          <p:nvSpPr>
            <p:cNvPr id="3091" name="Text Box 19"/>
            <p:cNvSpPr txBox="1">
              <a:spLocks noChangeArrowheads="1"/>
            </p:cNvSpPr>
            <p:nvPr/>
          </p:nvSpPr>
          <p:spPr bwMode="auto">
            <a:xfrm flipH="1">
              <a:off x="4853" y="3913"/>
              <a:ext cx="771" cy="2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GB" altLang="it-IT" sz="1400"/>
                <a:t>External anal sphincter</a:t>
              </a:r>
              <a:endParaRPr lang="en-US" altLang="it-IT" sz="1400"/>
            </a:p>
          </p:txBody>
        </p:sp>
        <p:sp>
          <p:nvSpPr>
            <p:cNvPr id="3092" name="Line 20"/>
            <p:cNvSpPr>
              <a:spLocks noChangeShapeType="1"/>
            </p:cNvSpPr>
            <p:nvPr/>
          </p:nvSpPr>
          <p:spPr bwMode="auto">
            <a:xfrm flipH="1" flipV="1">
              <a:off x="4635" y="2536"/>
              <a:ext cx="149" cy="39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3093" name="Line 21"/>
            <p:cNvSpPr>
              <a:spLocks noChangeShapeType="1"/>
            </p:cNvSpPr>
            <p:nvPr/>
          </p:nvSpPr>
          <p:spPr bwMode="auto">
            <a:xfrm flipH="1" flipV="1">
              <a:off x="4629" y="2783"/>
              <a:ext cx="156" cy="1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3094" name="Freeform 22"/>
            <p:cNvSpPr>
              <a:spLocks/>
            </p:cNvSpPr>
            <p:nvPr/>
          </p:nvSpPr>
          <p:spPr bwMode="auto">
            <a:xfrm>
              <a:off x="4270" y="907"/>
              <a:ext cx="1020" cy="2085"/>
            </a:xfrm>
            <a:custGeom>
              <a:avLst/>
              <a:gdLst>
                <a:gd name="T0" fmla="*/ 910 w 1020"/>
                <a:gd name="T1" fmla="*/ 0 h 2085"/>
                <a:gd name="T2" fmla="*/ 992 w 1020"/>
                <a:gd name="T3" fmla="*/ 901 h 2085"/>
                <a:gd name="T4" fmla="*/ 744 w 1020"/>
                <a:gd name="T5" fmla="*/ 1613 h 2085"/>
                <a:gd name="T6" fmla="*/ 0 w 1020"/>
                <a:gd name="T7" fmla="*/ 2085 h 20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20" h="2085">
                  <a:moveTo>
                    <a:pt x="910" y="0"/>
                  </a:moveTo>
                  <a:cubicBezTo>
                    <a:pt x="924" y="150"/>
                    <a:pt x="1020" y="632"/>
                    <a:pt x="992" y="901"/>
                  </a:cubicBezTo>
                  <a:cubicBezTo>
                    <a:pt x="964" y="1170"/>
                    <a:pt x="909" y="1416"/>
                    <a:pt x="744" y="1613"/>
                  </a:cubicBezTo>
                  <a:cubicBezTo>
                    <a:pt x="579" y="1810"/>
                    <a:pt x="155" y="1987"/>
                    <a:pt x="0" y="2085"/>
                  </a:cubicBezTo>
                </a:path>
              </a:pathLst>
            </a:custGeom>
            <a:noFill/>
            <a:ln w="12700" cap="flat" cmpd="sng">
              <a:solidFill>
                <a:srgbClr val="009900"/>
              </a:solidFill>
              <a:prstDash val="solid"/>
              <a:round/>
              <a:headEnd type="none" w="med" len="med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3095" name="Freeform 23"/>
            <p:cNvSpPr>
              <a:spLocks/>
            </p:cNvSpPr>
            <p:nvPr/>
          </p:nvSpPr>
          <p:spPr bwMode="auto">
            <a:xfrm>
              <a:off x="4054" y="927"/>
              <a:ext cx="1427" cy="2033"/>
            </a:xfrm>
            <a:custGeom>
              <a:avLst/>
              <a:gdLst>
                <a:gd name="T0" fmla="*/ 1210 w 1427"/>
                <a:gd name="T1" fmla="*/ 0 h 2033"/>
                <a:gd name="T2" fmla="*/ 1336 w 1427"/>
                <a:gd name="T3" fmla="*/ 921 h 2033"/>
                <a:gd name="T4" fmla="*/ 661 w 1427"/>
                <a:gd name="T5" fmla="*/ 1553 h 2033"/>
                <a:gd name="T6" fmla="*/ 0 w 1427"/>
                <a:gd name="T7" fmla="*/ 2033 h 20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27" h="2033">
                  <a:moveTo>
                    <a:pt x="1210" y="0"/>
                  </a:moveTo>
                  <a:cubicBezTo>
                    <a:pt x="1231" y="153"/>
                    <a:pt x="1427" y="662"/>
                    <a:pt x="1336" y="921"/>
                  </a:cubicBezTo>
                  <a:cubicBezTo>
                    <a:pt x="1245" y="1180"/>
                    <a:pt x="884" y="1368"/>
                    <a:pt x="661" y="1553"/>
                  </a:cubicBezTo>
                  <a:cubicBezTo>
                    <a:pt x="438" y="1738"/>
                    <a:pt x="138" y="1933"/>
                    <a:pt x="0" y="2033"/>
                  </a:cubicBezTo>
                </a:path>
              </a:pathLst>
            </a:custGeom>
            <a:noFill/>
            <a:ln w="127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grpSp>
        <p:nvGrpSpPr>
          <p:cNvPr id="3096" name="Group 24"/>
          <p:cNvGrpSpPr>
            <a:grpSpLocks/>
          </p:cNvGrpSpPr>
          <p:nvPr/>
        </p:nvGrpSpPr>
        <p:grpSpPr bwMode="auto">
          <a:xfrm>
            <a:off x="7931150" y="290513"/>
            <a:ext cx="1212850" cy="1079500"/>
            <a:chOff x="4996" y="183"/>
            <a:chExt cx="764" cy="680"/>
          </a:xfrm>
        </p:grpSpPr>
        <p:sp>
          <p:nvSpPr>
            <p:cNvPr id="3097" name="Freeform 25"/>
            <p:cNvSpPr>
              <a:spLocks/>
            </p:cNvSpPr>
            <p:nvPr/>
          </p:nvSpPr>
          <p:spPr bwMode="auto">
            <a:xfrm flipH="1">
              <a:off x="5004" y="309"/>
              <a:ext cx="683" cy="490"/>
            </a:xfrm>
            <a:custGeom>
              <a:avLst/>
              <a:gdLst>
                <a:gd name="T0" fmla="*/ 364 w 545"/>
                <a:gd name="T1" fmla="*/ 336 h 371"/>
                <a:gd name="T2" fmla="*/ 494 w 545"/>
                <a:gd name="T3" fmla="*/ 295 h 371"/>
                <a:gd name="T4" fmla="*/ 538 w 545"/>
                <a:gd name="T5" fmla="*/ 232 h 371"/>
                <a:gd name="T6" fmla="*/ 545 w 545"/>
                <a:gd name="T7" fmla="*/ 138 h 371"/>
                <a:gd name="T8" fmla="*/ 517 w 545"/>
                <a:gd name="T9" fmla="*/ 125 h 371"/>
                <a:gd name="T10" fmla="*/ 454 w 545"/>
                <a:gd name="T11" fmla="*/ 117 h 371"/>
                <a:gd name="T12" fmla="*/ 140 w 545"/>
                <a:gd name="T13" fmla="*/ 23 h 371"/>
                <a:gd name="T14" fmla="*/ 39 w 545"/>
                <a:gd name="T15" fmla="*/ 39 h 371"/>
                <a:gd name="T16" fmla="*/ 5 w 545"/>
                <a:gd name="T17" fmla="*/ 259 h 371"/>
                <a:gd name="T18" fmla="*/ 8 w 545"/>
                <a:gd name="T19" fmla="*/ 320 h 371"/>
                <a:gd name="T20" fmla="*/ 38 w 545"/>
                <a:gd name="T21" fmla="*/ 364 h 371"/>
                <a:gd name="T22" fmla="*/ 223 w 545"/>
                <a:gd name="T23" fmla="*/ 363 h 371"/>
                <a:gd name="T24" fmla="*/ 364 w 545"/>
                <a:gd name="T25" fmla="*/ 336 h 3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45" h="371">
                  <a:moveTo>
                    <a:pt x="364" y="336"/>
                  </a:moveTo>
                  <a:cubicBezTo>
                    <a:pt x="409" y="325"/>
                    <a:pt x="465" y="312"/>
                    <a:pt x="494" y="295"/>
                  </a:cubicBezTo>
                  <a:cubicBezTo>
                    <a:pt x="523" y="277"/>
                    <a:pt x="530" y="259"/>
                    <a:pt x="538" y="232"/>
                  </a:cubicBezTo>
                  <a:lnTo>
                    <a:pt x="545" y="138"/>
                  </a:lnTo>
                  <a:lnTo>
                    <a:pt x="517" y="125"/>
                  </a:lnTo>
                  <a:cubicBezTo>
                    <a:pt x="502" y="122"/>
                    <a:pt x="517" y="134"/>
                    <a:pt x="454" y="117"/>
                  </a:cubicBezTo>
                  <a:cubicBezTo>
                    <a:pt x="390" y="100"/>
                    <a:pt x="209" y="36"/>
                    <a:pt x="140" y="23"/>
                  </a:cubicBezTo>
                  <a:cubicBezTo>
                    <a:pt x="71" y="10"/>
                    <a:pt x="61" y="0"/>
                    <a:pt x="39" y="39"/>
                  </a:cubicBezTo>
                  <a:cubicBezTo>
                    <a:pt x="17" y="78"/>
                    <a:pt x="10" y="212"/>
                    <a:pt x="5" y="259"/>
                  </a:cubicBezTo>
                  <a:cubicBezTo>
                    <a:pt x="0" y="306"/>
                    <a:pt x="3" y="303"/>
                    <a:pt x="8" y="320"/>
                  </a:cubicBezTo>
                  <a:cubicBezTo>
                    <a:pt x="13" y="337"/>
                    <a:pt x="2" y="357"/>
                    <a:pt x="38" y="364"/>
                  </a:cubicBezTo>
                  <a:cubicBezTo>
                    <a:pt x="74" y="371"/>
                    <a:pt x="169" y="368"/>
                    <a:pt x="223" y="363"/>
                  </a:cubicBezTo>
                  <a:cubicBezTo>
                    <a:pt x="277" y="358"/>
                    <a:pt x="319" y="348"/>
                    <a:pt x="364" y="336"/>
                  </a:cubicBezTo>
                  <a:close/>
                </a:path>
              </a:pathLst>
            </a:custGeom>
            <a:solidFill>
              <a:srgbClr val="DDDDDD"/>
            </a:solidFill>
            <a:ln w="635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3098" name="Freeform 26"/>
            <p:cNvSpPr>
              <a:spLocks/>
            </p:cNvSpPr>
            <p:nvPr/>
          </p:nvSpPr>
          <p:spPr bwMode="auto">
            <a:xfrm flipH="1">
              <a:off x="4996" y="232"/>
              <a:ext cx="705" cy="552"/>
            </a:xfrm>
            <a:custGeom>
              <a:avLst/>
              <a:gdLst>
                <a:gd name="T0" fmla="*/ 428 w 562"/>
                <a:gd name="T1" fmla="*/ 393 h 418"/>
                <a:gd name="T2" fmla="*/ 402 w 562"/>
                <a:gd name="T3" fmla="*/ 321 h 418"/>
                <a:gd name="T4" fmla="*/ 508 w 562"/>
                <a:gd name="T5" fmla="*/ 281 h 418"/>
                <a:gd name="T6" fmla="*/ 555 w 562"/>
                <a:gd name="T7" fmla="*/ 190 h 418"/>
                <a:gd name="T8" fmla="*/ 469 w 562"/>
                <a:gd name="T9" fmla="*/ 110 h 418"/>
                <a:gd name="T10" fmla="*/ 156 w 562"/>
                <a:gd name="T11" fmla="*/ 15 h 418"/>
                <a:gd name="T12" fmla="*/ 24 w 562"/>
                <a:gd name="T13" fmla="*/ 43 h 418"/>
                <a:gd name="T14" fmla="*/ 14 w 562"/>
                <a:gd name="T15" fmla="*/ 273 h 418"/>
                <a:gd name="T16" fmla="*/ 23 w 562"/>
                <a:gd name="T17" fmla="*/ 313 h 418"/>
                <a:gd name="T18" fmla="*/ 53 w 562"/>
                <a:gd name="T19" fmla="*/ 357 h 418"/>
                <a:gd name="T20" fmla="*/ 235 w 562"/>
                <a:gd name="T21" fmla="*/ 357 h 418"/>
                <a:gd name="T22" fmla="*/ 281 w 562"/>
                <a:gd name="T23" fmla="*/ 354 h 418"/>
                <a:gd name="T24" fmla="*/ 317 w 562"/>
                <a:gd name="T25" fmla="*/ 418 h 4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62" h="418">
                  <a:moveTo>
                    <a:pt x="428" y="393"/>
                  </a:moveTo>
                  <a:cubicBezTo>
                    <a:pt x="423" y="382"/>
                    <a:pt x="389" y="340"/>
                    <a:pt x="402" y="321"/>
                  </a:cubicBezTo>
                  <a:cubicBezTo>
                    <a:pt x="415" y="302"/>
                    <a:pt x="483" y="303"/>
                    <a:pt x="508" y="281"/>
                  </a:cubicBezTo>
                  <a:cubicBezTo>
                    <a:pt x="533" y="259"/>
                    <a:pt x="562" y="219"/>
                    <a:pt x="555" y="190"/>
                  </a:cubicBezTo>
                  <a:cubicBezTo>
                    <a:pt x="548" y="161"/>
                    <a:pt x="535" y="138"/>
                    <a:pt x="469" y="110"/>
                  </a:cubicBezTo>
                  <a:cubicBezTo>
                    <a:pt x="402" y="80"/>
                    <a:pt x="230" y="26"/>
                    <a:pt x="156" y="15"/>
                  </a:cubicBezTo>
                  <a:cubicBezTo>
                    <a:pt x="82" y="4"/>
                    <a:pt x="48" y="0"/>
                    <a:pt x="24" y="43"/>
                  </a:cubicBezTo>
                  <a:cubicBezTo>
                    <a:pt x="0" y="86"/>
                    <a:pt x="14" y="228"/>
                    <a:pt x="14" y="273"/>
                  </a:cubicBezTo>
                  <a:cubicBezTo>
                    <a:pt x="14" y="318"/>
                    <a:pt x="17" y="299"/>
                    <a:pt x="23" y="313"/>
                  </a:cubicBezTo>
                  <a:cubicBezTo>
                    <a:pt x="29" y="327"/>
                    <a:pt x="18" y="350"/>
                    <a:pt x="53" y="357"/>
                  </a:cubicBezTo>
                  <a:cubicBezTo>
                    <a:pt x="88" y="365"/>
                    <a:pt x="197" y="358"/>
                    <a:pt x="235" y="357"/>
                  </a:cubicBezTo>
                  <a:cubicBezTo>
                    <a:pt x="273" y="356"/>
                    <a:pt x="267" y="344"/>
                    <a:pt x="281" y="354"/>
                  </a:cubicBezTo>
                  <a:cubicBezTo>
                    <a:pt x="295" y="364"/>
                    <a:pt x="310" y="405"/>
                    <a:pt x="317" y="418"/>
                  </a:cubicBezTo>
                </a:path>
              </a:pathLst>
            </a:custGeom>
            <a:solidFill>
              <a:schemeClr val="bg1"/>
            </a:solidFill>
            <a:ln w="635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3099" name="Freeform 27"/>
            <p:cNvSpPr>
              <a:spLocks/>
            </p:cNvSpPr>
            <p:nvPr/>
          </p:nvSpPr>
          <p:spPr bwMode="auto">
            <a:xfrm flipH="1">
              <a:off x="5217" y="291"/>
              <a:ext cx="471" cy="348"/>
            </a:xfrm>
            <a:custGeom>
              <a:avLst/>
              <a:gdLst>
                <a:gd name="T0" fmla="*/ 4 w 376"/>
                <a:gd name="T1" fmla="*/ 174 h 263"/>
                <a:gd name="T2" fmla="*/ 39 w 376"/>
                <a:gd name="T3" fmla="*/ 175 h 263"/>
                <a:gd name="T4" fmla="*/ 78 w 376"/>
                <a:gd name="T5" fmla="*/ 203 h 263"/>
                <a:gd name="T6" fmla="*/ 106 w 376"/>
                <a:gd name="T7" fmla="*/ 254 h 263"/>
                <a:gd name="T8" fmla="*/ 203 w 376"/>
                <a:gd name="T9" fmla="*/ 260 h 263"/>
                <a:gd name="T10" fmla="*/ 278 w 376"/>
                <a:gd name="T11" fmla="*/ 240 h 263"/>
                <a:gd name="T12" fmla="*/ 318 w 376"/>
                <a:gd name="T13" fmla="*/ 203 h 263"/>
                <a:gd name="T14" fmla="*/ 369 w 376"/>
                <a:gd name="T15" fmla="*/ 172 h 263"/>
                <a:gd name="T16" fmla="*/ 358 w 376"/>
                <a:gd name="T17" fmla="*/ 135 h 263"/>
                <a:gd name="T18" fmla="*/ 296 w 376"/>
                <a:gd name="T19" fmla="*/ 129 h 263"/>
                <a:gd name="T20" fmla="*/ 279 w 376"/>
                <a:gd name="T21" fmla="*/ 89 h 263"/>
                <a:gd name="T22" fmla="*/ 305 w 376"/>
                <a:gd name="T23" fmla="*/ 14 h 263"/>
                <a:gd name="T24" fmla="*/ 254 w 376"/>
                <a:gd name="T25" fmla="*/ 0 h 263"/>
                <a:gd name="T26" fmla="*/ 225 w 376"/>
                <a:gd name="T27" fmla="*/ 29 h 263"/>
                <a:gd name="T28" fmla="*/ 187 w 376"/>
                <a:gd name="T29" fmla="*/ 43 h 263"/>
                <a:gd name="T30" fmla="*/ 147 w 376"/>
                <a:gd name="T31" fmla="*/ 68 h 263"/>
                <a:gd name="T32" fmla="*/ 124 w 376"/>
                <a:gd name="T33" fmla="*/ 108 h 263"/>
                <a:gd name="T34" fmla="*/ 69 w 376"/>
                <a:gd name="T35" fmla="*/ 130 h 263"/>
                <a:gd name="T36" fmla="*/ 0 w 376"/>
                <a:gd name="T37" fmla="*/ 120 h 263"/>
                <a:gd name="T38" fmla="*/ 4 w 376"/>
                <a:gd name="T39" fmla="*/ 174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76" h="263">
                  <a:moveTo>
                    <a:pt x="4" y="174"/>
                  </a:moveTo>
                  <a:lnTo>
                    <a:pt x="39" y="175"/>
                  </a:lnTo>
                  <a:cubicBezTo>
                    <a:pt x="51" y="180"/>
                    <a:pt x="67" y="190"/>
                    <a:pt x="78" y="203"/>
                  </a:cubicBezTo>
                  <a:cubicBezTo>
                    <a:pt x="89" y="216"/>
                    <a:pt x="85" y="244"/>
                    <a:pt x="106" y="254"/>
                  </a:cubicBezTo>
                  <a:cubicBezTo>
                    <a:pt x="127" y="263"/>
                    <a:pt x="174" y="263"/>
                    <a:pt x="203" y="260"/>
                  </a:cubicBezTo>
                  <a:cubicBezTo>
                    <a:pt x="231" y="258"/>
                    <a:pt x="259" y="250"/>
                    <a:pt x="278" y="240"/>
                  </a:cubicBezTo>
                  <a:cubicBezTo>
                    <a:pt x="297" y="231"/>
                    <a:pt x="303" y="214"/>
                    <a:pt x="318" y="203"/>
                  </a:cubicBezTo>
                  <a:cubicBezTo>
                    <a:pt x="333" y="192"/>
                    <a:pt x="362" y="184"/>
                    <a:pt x="369" y="172"/>
                  </a:cubicBezTo>
                  <a:cubicBezTo>
                    <a:pt x="376" y="161"/>
                    <a:pt x="371" y="142"/>
                    <a:pt x="358" y="135"/>
                  </a:cubicBezTo>
                  <a:cubicBezTo>
                    <a:pt x="346" y="128"/>
                    <a:pt x="309" y="136"/>
                    <a:pt x="296" y="129"/>
                  </a:cubicBezTo>
                  <a:cubicBezTo>
                    <a:pt x="283" y="121"/>
                    <a:pt x="277" y="108"/>
                    <a:pt x="279" y="89"/>
                  </a:cubicBezTo>
                  <a:cubicBezTo>
                    <a:pt x="281" y="71"/>
                    <a:pt x="309" y="29"/>
                    <a:pt x="305" y="14"/>
                  </a:cubicBezTo>
                  <a:lnTo>
                    <a:pt x="254" y="0"/>
                  </a:lnTo>
                  <a:cubicBezTo>
                    <a:pt x="241" y="2"/>
                    <a:pt x="236" y="21"/>
                    <a:pt x="225" y="29"/>
                  </a:cubicBezTo>
                  <a:cubicBezTo>
                    <a:pt x="214" y="36"/>
                    <a:pt x="201" y="37"/>
                    <a:pt x="187" y="43"/>
                  </a:cubicBezTo>
                  <a:cubicBezTo>
                    <a:pt x="174" y="51"/>
                    <a:pt x="157" y="57"/>
                    <a:pt x="147" y="68"/>
                  </a:cubicBezTo>
                  <a:cubicBezTo>
                    <a:pt x="136" y="79"/>
                    <a:pt x="137" y="98"/>
                    <a:pt x="124" y="108"/>
                  </a:cubicBezTo>
                  <a:cubicBezTo>
                    <a:pt x="111" y="118"/>
                    <a:pt x="90" y="128"/>
                    <a:pt x="69" y="130"/>
                  </a:cubicBezTo>
                  <a:lnTo>
                    <a:pt x="0" y="120"/>
                  </a:lnTo>
                  <a:lnTo>
                    <a:pt x="4" y="174"/>
                  </a:lnTo>
                  <a:close/>
                </a:path>
              </a:pathLst>
            </a:custGeom>
            <a:solidFill>
              <a:srgbClr val="DDDDDD"/>
            </a:solidFill>
            <a:ln w="6350" cap="flat" cmpd="sng">
              <a:solidFill>
                <a:srgbClr val="EAEAEA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grpSp>
          <p:nvGrpSpPr>
            <p:cNvPr id="3100" name="Group 28"/>
            <p:cNvGrpSpPr>
              <a:grpSpLocks/>
            </p:cNvGrpSpPr>
            <p:nvPr/>
          </p:nvGrpSpPr>
          <p:grpSpPr bwMode="auto">
            <a:xfrm flipH="1">
              <a:off x="5211" y="405"/>
              <a:ext cx="217" cy="170"/>
              <a:chOff x="2522" y="1178"/>
              <a:chExt cx="278" cy="245"/>
            </a:xfrm>
          </p:grpSpPr>
          <p:sp>
            <p:nvSpPr>
              <p:cNvPr id="3101" name="Freeform 29"/>
              <p:cNvSpPr>
                <a:spLocks noChangeAspect="1"/>
              </p:cNvSpPr>
              <p:nvPr/>
            </p:nvSpPr>
            <p:spPr bwMode="auto">
              <a:xfrm rot="1207234">
                <a:off x="2717" y="1214"/>
                <a:ext cx="44" cy="53"/>
              </a:xfrm>
              <a:custGeom>
                <a:avLst/>
                <a:gdLst>
                  <a:gd name="T0" fmla="*/ 2 w 19"/>
                  <a:gd name="T1" fmla="*/ 15 h 15"/>
                  <a:gd name="T2" fmla="*/ 10 w 19"/>
                  <a:gd name="T3" fmla="*/ 7 h 15"/>
                  <a:gd name="T4" fmla="*/ 19 w 19"/>
                  <a:gd name="T5" fmla="*/ 0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" h="15">
                    <a:moveTo>
                      <a:pt x="2" y="15"/>
                    </a:moveTo>
                    <a:cubicBezTo>
                      <a:pt x="1" y="10"/>
                      <a:pt x="0" y="12"/>
                      <a:pt x="10" y="7"/>
                    </a:cubicBezTo>
                    <a:cubicBezTo>
                      <a:pt x="13" y="5"/>
                      <a:pt x="16" y="3"/>
                      <a:pt x="19" y="0"/>
                    </a:cubicBezTo>
                  </a:path>
                </a:pathLst>
              </a:custGeom>
              <a:noFill/>
              <a:ln w="9525" cap="flat" cmpd="sng">
                <a:solidFill>
                  <a:srgbClr val="0099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3102" name="Freeform 30"/>
              <p:cNvSpPr>
                <a:spLocks noChangeAspect="1"/>
              </p:cNvSpPr>
              <p:nvPr/>
            </p:nvSpPr>
            <p:spPr bwMode="auto">
              <a:xfrm rot="-212287">
                <a:off x="2622" y="1178"/>
                <a:ext cx="32" cy="85"/>
              </a:xfrm>
              <a:custGeom>
                <a:avLst/>
                <a:gdLst>
                  <a:gd name="T0" fmla="*/ 144 w 144"/>
                  <a:gd name="T1" fmla="*/ 346 h 346"/>
                  <a:gd name="T2" fmla="*/ 96 w 144"/>
                  <a:gd name="T3" fmla="*/ 298 h 346"/>
                  <a:gd name="T4" fmla="*/ 48 w 144"/>
                  <a:gd name="T5" fmla="*/ 231 h 346"/>
                  <a:gd name="T6" fmla="*/ 0 w 144"/>
                  <a:gd name="T7" fmla="*/ 0 h 3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4" h="346">
                    <a:moveTo>
                      <a:pt x="144" y="346"/>
                    </a:moveTo>
                    <a:cubicBezTo>
                      <a:pt x="124" y="332"/>
                      <a:pt x="117" y="311"/>
                      <a:pt x="96" y="298"/>
                    </a:cubicBezTo>
                    <a:cubicBezTo>
                      <a:pt x="87" y="272"/>
                      <a:pt x="58" y="260"/>
                      <a:pt x="48" y="231"/>
                    </a:cubicBezTo>
                    <a:cubicBezTo>
                      <a:pt x="44" y="113"/>
                      <a:pt x="70" y="70"/>
                      <a:pt x="0" y="0"/>
                    </a:cubicBezTo>
                  </a:path>
                </a:pathLst>
              </a:custGeom>
              <a:noFill/>
              <a:ln w="9525" cap="flat" cmpd="sng">
                <a:solidFill>
                  <a:srgbClr val="0099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3103" name="Freeform 31"/>
              <p:cNvSpPr>
                <a:spLocks noChangeAspect="1"/>
              </p:cNvSpPr>
              <p:nvPr/>
            </p:nvSpPr>
            <p:spPr bwMode="auto">
              <a:xfrm rot="-212287">
                <a:off x="2522" y="1290"/>
                <a:ext cx="80" cy="32"/>
              </a:xfrm>
              <a:custGeom>
                <a:avLst/>
                <a:gdLst>
                  <a:gd name="T0" fmla="*/ 340 w 340"/>
                  <a:gd name="T1" fmla="*/ 129 h 135"/>
                  <a:gd name="T2" fmla="*/ 288 w 340"/>
                  <a:gd name="T3" fmla="*/ 120 h 135"/>
                  <a:gd name="T4" fmla="*/ 244 w 340"/>
                  <a:gd name="T5" fmla="*/ 81 h 135"/>
                  <a:gd name="T6" fmla="*/ 0 w 340"/>
                  <a:gd name="T7" fmla="*/ 14 h 1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40" h="135">
                    <a:moveTo>
                      <a:pt x="340" y="129"/>
                    </a:moveTo>
                    <a:cubicBezTo>
                      <a:pt x="317" y="135"/>
                      <a:pt x="310" y="128"/>
                      <a:pt x="288" y="120"/>
                    </a:cubicBezTo>
                    <a:cubicBezTo>
                      <a:pt x="255" y="87"/>
                      <a:pt x="270" y="99"/>
                      <a:pt x="244" y="81"/>
                    </a:cubicBezTo>
                    <a:cubicBezTo>
                      <a:pt x="192" y="0"/>
                      <a:pt x="84" y="14"/>
                      <a:pt x="0" y="14"/>
                    </a:cubicBezTo>
                  </a:path>
                </a:pathLst>
              </a:custGeom>
              <a:noFill/>
              <a:ln w="9525" cap="flat" cmpd="sng">
                <a:solidFill>
                  <a:srgbClr val="0099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3104" name="Freeform 32"/>
              <p:cNvSpPr>
                <a:spLocks noChangeAspect="1"/>
              </p:cNvSpPr>
              <p:nvPr/>
            </p:nvSpPr>
            <p:spPr bwMode="auto">
              <a:xfrm rot="-212287">
                <a:off x="2545" y="1370"/>
                <a:ext cx="110" cy="53"/>
              </a:xfrm>
              <a:custGeom>
                <a:avLst/>
                <a:gdLst>
                  <a:gd name="T0" fmla="*/ 456 w 456"/>
                  <a:gd name="T1" fmla="*/ 0 h 216"/>
                  <a:gd name="T2" fmla="*/ 408 w 456"/>
                  <a:gd name="T3" fmla="*/ 19 h 216"/>
                  <a:gd name="T4" fmla="*/ 379 w 456"/>
                  <a:gd name="T5" fmla="*/ 39 h 216"/>
                  <a:gd name="T6" fmla="*/ 375 w 456"/>
                  <a:gd name="T7" fmla="*/ 53 h 216"/>
                  <a:gd name="T8" fmla="*/ 331 w 456"/>
                  <a:gd name="T9" fmla="*/ 91 h 216"/>
                  <a:gd name="T10" fmla="*/ 269 w 456"/>
                  <a:gd name="T11" fmla="*/ 135 h 216"/>
                  <a:gd name="T12" fmla="*/ 159 w 456"/>
                  <a:gd name="T13" fmla="*/ 139 h 216"/>
                  <a:gd name="T14" fmla="*/ 82 w 456"/>
                  <a:gd name="T15" fmla="*/ 154 h 216"/>
                  <a:gd name="T16" fmla="*/ 10 w 456"/>
                  <a:gd name="T17" fmla="*/ 202 h 216"/>
                  <a:gd name="T18" fmla="*/ 0 w 456"/>
                  <a:gd name="T19" fmla="*/ 216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56" h="216">
                    <a:moveTo>
                      <a:pt x="456" y="0"/>
                    </a:moveTo>
                    <a:cubicBezTo>
                      <a:pt x="442" y="10"/>
                      <a:pt x="408" y="19"/>
                      <a:pt x="408" y="19"/>
                    </a:cubicBezTo>
                    <a:cubicBezTo>
                      <a:pt x="398" y="26"/>
                      <a:pt x="382" y="28"/>
                      <a:pt x="379" y="39"/>
                    </a:cubicBezTo>
                    <a:cubicBezTo>
                      <a:pt x="378" y="44"/>
                      <a:pt x="378" y="49"/>
                      <a:pt x="375" y="53"/>
                    </a:cubicBezTo>
                    <a:cubicBezTo>
                      <a:pt x="363" y="68"/>
                      <a:pt x="344" y="77"/>
                      <a:pt x="331" y="91"/>
                    </a:cubicBezTo>
                    <a:cubicBezTo>
                      <a:pt x="313" y="109"/>
                      <a:pt x="297" y="133"/>
                      <a:pt x="269" y="135"/>
                    </a:cubicBezTo>
                    <a:cubicBezTo>
                      <a:pt x="232" y="138"/>
                      <a:pt x="196" y="138"/>
                      <a:pt x="159" y="139"/>
                    </a:cubicBezTo>
                    <a:cubicBezTo>
                      <a:pt x="134" y="143"/>
                      <a:pt x="105" y="143"/>
                      <a:pt x="82" y="154"/>
                    </a:cubicBezTo>
                    <a:cubicBezTo>
                      <a:pt x="56" y="167"/>
                      <a:pt x="33" y="194"/>
                      <a:pt x="10" y="202"/>
                    </a:cubicBezTo>
                    <a:cubicBezTo>
                      <a:pt x="7" y="207"/>
                      <a:pt x="0" y="216"/>
                      <a:pt x="0" y="216"/>
                    </a:cubicBezTo>
                  </a:path>
                </a:pathLst>
              </a:custGeom>
              <a:noFill/>
              <a:ln w="9525" cap="flat" cmpd="sng">
                <a:solidFill>
                  <a:srgbClr val="0099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3105" name="Freeform 33"/>
              <p:cNvSpPr>
                <a:spLocks noChangeAspect="1"/>
              </p:cNvSpPr>
              <p:nvPr/>
            </p:nvSpPr>
            <p:spPr bwMode="auto">
              <a:xfrm rot="-871002">
                <a:off x="2743" y="1322"/>
                <a:ext cx="57" cy="49"/>
              </a:xfrm>
              <a:custGeom>
                <a:avLst/>
                <a:gdLst>
                  <a:gd name="T0" fmla="*/ 0 w 25"/>
                  <a:gd name="T1" fmla="*/ 0 h 14"/>
                  <a:gd name="T2" fmla="*/ 7 w 25"/>
                  <a:gd name="T3" fmla="*/ 9 h 14"/>
                  <a:gd name="T4" fmla="*/ 23 w 25"/>
                  <a:gd name="T5" fmla="*/ 10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5" h="14">
                    <a:moveTo>
                      <a:pt x="0" y="0"/>
                    </a:moveTo>
                    <a:cubicBezTo>
                      <a:pt x="1" y="4"/>
                      <a:pt x="1" y="7"/>
                      <a:pt x="7" y="9"/>
                    </a:cubicBezTo>
                    <a:cubicBezTo>
                      <a:pt x="25" y="12"/>
                      <a:pt x="13" y="14"/>
                      <a:pt x="23" y="10"/>
                    </a:cubicBezTo>
                  </a:path>
                </a:pathLst>
              </a:custGeom>
              <a:noFill/>
              <a:ln w="9525" cap="flat" cmpd="sng">
                <a:solidFill>
                  <a:srgbClr val="0099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3106" name="Freeform 34"/>
              <p:cNvSpPr>
                <a:spLocks/>
              </p:cNvSpPr>
              <p:nvPr/>
            </p:nvSpPr>
            <p:spPr bwMode="auto">
              <a:xfrm rot="1207234">
                <a:off x="2602" y="1233"/>
                <a:ext cx="142" cy="158"/>
              </a:xfrm>
              <a:custGeom>
                <a:avLst/>
                <a:gdLst>
                  <a:gd name="T0" fmla="*/ 15 w 62"/>
                  <a:gd name="T1" fmla="*/ 28 h 54"/>
                  <a:gd name="T2" fmla="*/ 17 w 62"/>
                  <a:gd name="T3" fmla="*/ 22 h 54"/>
                  <a:gd name="T4" fmla="*/ 15 w 62"/>
                  <a:gd name="T5" fmla="*/ 11 h 54"/>
                  <a:gd name="T6" fmla="*/ 30 w 62"/>
                  <a:gd name="T7" fmla="*/ 9 h 54"/>
                  <a:gd name="T8" fmla="*/ 40 w 62"/>
                  <a:gd name="T9" fmla="*/ 0 h 54"/>
                  <a:gd name="T10" fmla="*/ 39 w 62"/>
                  <a:gd name="T11" fmla="*/ 14 h 54"/>
                  <a:gd name="T12" fmla="*/ 55 w 62"/>
                  <a:gd name="T13" fmla="*/ 18 h 54"/>
                  <a:gd name="T14" fmla="*/ 61 w 62"/>
                  <a:gd name="T15" fmla="*/ 25 h 54"/>
                  <a:gd name="T16" fmla="*/ 48 w 62"/>
                  <a:gd name="T17" fmla="*/ 33 h 54"/>
                  <a:gd name="T18" fmla="*/ 52 w 62"/>
                  <a:gd name="T19" fmla="*/ 51 h 54"/>
                  <a:gd name="T20" fmla="*/ 37 w 62"/>
                  <a:gd name="T21" fmla="*/ 45 h 54"/>
                  <a:gd name="T22" fmla="*/ 25 w 62"/>
                  <a:gd name="T23" fmla="*/ 54 h 54"/>
                  <a:gd name="T24" fmla="*/ 19 w 62"/>
                  <a:gd name="T25" fmla="*/ 43 h 54"/>
                  <a:gd name="T26" fmla="*/ 0 w 62"/>
                  <a:gd name="T27" fmla="*/ 39 h 54"/>
                  <a:gd name="T28" fmla="*/ 15 w 62"/>
                  <a:gd name="T29" fmla="*/ 28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62" h="54">
                    <a:moveTo>
                      <a:pt x="15" y="28"/>
                    </a:moveTo>
                    <a:cubicBezTo>
                      <a:pt x="18" y="25"/>
                      <a:pt x="16" y="24"/>
                      <a:pt x="17" y="22"/>
                    </a:cubicBezTo>
                    <a:cubicBezTo>
                      <a:pt x="16" y="18"/>
                      <a:pt x="13" y="13"/>
                      <a:pt x="15" y="11"/>
                    </a:cubicBezTo>
                    <a:cubicBezTo>
                      <a:pt x="18" y="9"/>
                      <a:pt x="26" y="11"/>
                      <a:pt x="30" y="9"/>
                    </a:cubicBezTo>
                    <a:cubicBezTo>
                      <a:pt x="34" y="7"/>
                      <a:pt x="39" y="0"/>
                      <a:pt x="40" y="0"/>
                    </a:cubicBezTo>
                    <a:cubicBezTo>
                      <a:pt x="42" y="2"/>
                      <a:pt x="37" y="10"/>
                      <a:pt x="39" y="14"/>
                    </a:cubicBezTo>
                    <a:cubicBezTo>
                      <a:pt x="41" y="16"/>
                      <a:pt x="52" y="16"/>
                      <a:pt x="55" y="18"/>
                    </a:cubicBezTo>
                    <a:cubicBezTo>
                      <a:pt x="58" y="20"/>
                      <a:pt x="62" y="23"/>
                      <a:pt x="61" y="25"/>
                    </a:cubicBezTo>
                    <a:cubicBezTo>
                      <a:pt x="60" y="27"/>
                      <a:pt x="49" y="29"/>
                      <a:pt x="48" y="33"/>
                    </a:cubicBezTo>
                    <a:cubicBezTo>
                      <a:pt x="47" y="37"/>
                      <a:pt x="54" y="49"/>
                      <a:pt x="52" y="51"/>
                    </a:cubicBezTo>
                    <a:cubicBezTo>
                      <a:pt x="50" y="53"/>
                      <a:pt x="41" y="45"/>
                      <a:pt x="37" y="45"/>
                    </a:cubicBezTo>
                    <a:cubicBezTo>
                      <a:pt x="33" y="45"/>
                      <a:pt x="29" y="54"/>
                      <a:pt x="25" y="54"/>
                    </a:cubicBezTo>
                    <a:cubicBezTo>
                      <a:pt x="23" y="54"/>
                      <a:pt x="23" y="46"/>
                      <a:pt x="19" y="43"/>
                    </a:cubicBezTo>
                    <a:cubicBezTo>
                      <a:pt x="15" y="41"/>
                      <a:pt x="1" y="41"/>
                      <a:pt x="0" y="39"/>
                    </a:cubicBezTo>
                    <a:cubicBezTo>
                      <a:pt x="0" y="36"/>
                      <a:pt x="13" y="31"/>
                      <a:pt x="15" y="28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 cap="flat" cmpd="sng">
                <a:solidFill>
                  <a:srgbClr val="0099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3107" name="Oval 35"/>
              <p:cNvSpPr>
                <a:spLocks noChangeArrowheads="1"/>
              </p:cNvSpPr>
              <p:nvPr/>
            </p:nvSpPr>
            <p:spPr bwMode="auto">
              <a:xfrm rot="-212287">
                <a:off x="2654" y="1307"/>
                <a:ext cx="35" cy="25"/>
              </a:xfrm>
              <a:prstGeom prst="ellipse">
                <a:avLst/>
              </a:prstGeom>
              <a:solidFill>
                <a:schemeClr val="tx1"/>
              </a:solidFill>
              <a:ln w="9525" algn="ctr">
                <a:solidFill>
                  <a:srgbClr val="0099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3108" name="Freeform 36"/>
            <p:cNvSpPr>
              <a:spLocks/>
            </p:cNvSpPr>
            <p:nvPr/>
          </p:nvSpPr>
          <p:spPr bwMode="auto">
            <a:xfrm>
              <a:off x="5286" y="583"/>
              <a:ext cx="126" cy="185"/>
            </a:xfrm>
            <a:custGeom>
              <a:avLst/>
              <a:gdLst>
                <a:gd name="T0" fmla="*/ 126 w 126"/>
                <a:gd name="T1" fmla="*/ 0 h 185"/>
                <a:gd name="T2" fmla="*/ 46 w 126"/>
                <a:gd name="T3" fmla="*/ 79 h 185"/>
                <a:gd name="T4" fmla="*/ 0 w 126"/>
                <a:gd name="T5" fmla="*/ 185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6" h="185">
                  <a:moveTo>
                    <a:pt x="126" y="0"/>
                  </a:moveTo>
                  <a:cubicBezTo>
                    <a:pt x="112" y="13"/>
                    <a:pt x="67" y="48"/>
                    <a:pt x="46" y="79"/>
                  </a:cubicBezTo>
                  <a:cubicBezTo>
                    <a:pt x="25" y="110"/>
                    <a:pt x="10" y="163"/>
                    <a:pt x="0" y="185"/>
                  </a:cubicBezTo>
                </a:path>
              </a:pathLst>
            </a:custGeom>
            <a:noFill/>
            <a:ln w="127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grpSp>
          <p:nvGrpSpPr>
            <p:cNvPr id="3109" name="Group 37"/>
            <p:cNvGrpSpPr>
              <a:grpSpLocks/>
            </p:cNvGrpSpPr>
            <p:nvPr/>
          </p:nvGrpSpPr>
          <p:grpSpPr bwMode="auto">
            <a:xfrm flipH="1">
              <a:off x="5338" y="514"/>
              <a:ext cx="171" cy="92"/>
              <a:chOff x="2462" y="1558"/>
              <a:chExt cx="136" cy="85"/>
            </a:xfrm>
          </p:grpSpPr>
          <p:grpSp>
            <p:nvGrpSpPr>
              <p:cNvPr id="3110" name="Group 38"/>
              <p:cNvGrpSpPr>
                <a:grpSpLocks/>
              </p:cNvGrpSpPr>
              <p:nvPr/>
            </p:nvGrpSpPr>
            <p:grpSpPr bwMode="auto">
              <a:xfrm rot="-1419521">
                <a:off x="2462" y="1558"/>
                <a:ext cx="136" cy="85"/>
                <a:chOff x="2472" y="1570"/>
                <a:chExt cx="131" cy="102"/>
              </a:xfrm>
            </p:grpSpPr>
            <p:sp>
              <p:nvSpPr>
                <p:cNvPr id="3111" name="Freeform 39"/>
                <p:cNvSpPr>
                  <a:spLocks noChangeAspect="1"/>
                </p:cNvSpPr>
                <p:nvPr/>
              </p:nvSpPr>
              <p:spPr bwMode="auto">
                <a:xfrm>
                  <a:off x="2547" y="1586"/>
                  <a:ext cx="31" cy="21"/>
                </a:xfrm>
                <a:custGeom>
                  <a:avLst/>
                  <a:gdLst>
                    <a:gd name="T0" fmla="*/ 1 w 303"/>
                    <a:gd name="T1" fmla="*/ 208 h 208"/>
                    <a:gd name="T2" fmla="*/ 106 w 303"/>
                    <a:gd name="T3" fmla="*/ 146 h 208"/>
                    <a:gd name="T4" fmla="*/ 207 w 303"/>
                    <a:gd name="T5" fmla="*/ 98 h 208"/>
                    <a:gd name="T6" fmla="*/ 245 w 303"/>
                    <a:gd name="T7" fmla="*/ 64 h 208"/>
                    <a:gd name="T8" fmla="*/ 293 w 303"/>
                    <a:gd name="T9" fmla="*/ 16 h 208"/>
                    <a:gd name="T10" fmla="*/ 303 w 303"/>
                    <a:gd name="T11" fmla="*/ 2 h 2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303" h="208">
                      <a:moveTo>
                        <a:pt x="1" y="208"/>
                      </a:moveTo>
                      <a:cubicBezTo>
                        <a:pt x="23" y="131"/>
                        <a:pt x="0" y="151"/>
                        <a:pt x="106" y="146"/>
                      </a:cubicBezTo>
                      <a:cubicBezTo>
                        <a:pt x="142" y="134"/>
                        <a:pt x="175" y="119"/>
                        <a:pt x="207" y="98"/>
                      </a:cubicBezTo>
                      <a:cubicBezTo>
                        <a:pt x="218" y="81"/>
                        <a:pt x="229" y="75"/>
                        <a:pt x="245" y="64"/>
                      </a:cubicBezTo>
                      <a:cubicBezTo>
                        <a:pt x="252" y="43"/>
                        <a:pt x="275" y="29"/>
                        <a:pt x="293" y="16"/>
                      </a:cubicBezTo>
                      <a:cubicBezTo>
                        <a:pt x="299" y="0"/>
                        <a:pt x="293" y="2"/>
                        <a:pt x="303" y="2"/>
                      </a:cubicBezTo>
                    </a:path>
                  </a:pathLst>
                </a:custGeom>
                <a:noFill/>
                <a:ln w="9525" cap="flat" cmpd="sng">
                  <a:solidFill>
                    <a:srgbClr val="0066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3112" name="Freeform 40"/>
                <p:cNvSpPr>
                  <a:spLocks noChangeAspect="1"/>
                </p:cNvSpPr>
                <p:nvPr/>
              </p:nvSpPr>
              <p:spPr bwMode="auto">
                <a:xfrm>
                  <a:off x="2512" y="1570"/>
                  <a:ext cx="14" cy="35"/>
                </a:xfrm>
                <a:custGeom>
                  <a:avLst/>
                  <a:gdLst>
                    <a:gd name="T0" fmla="*/ 144 w 144"/>
                    <a:gd name="T1" fmla="*/ 346 h 346"/>
                    <a:gd name="T2" fmla="*/ 96 w 144"/>
                    <a:gd name="T3" fmla="*/ 298 h 346"/>
                    <a:gd name="T4" fmla="*/ 48 w 144"/>
                    <a:gd name="T5" fmla="*/ 231 h 346"/>
                    <a:gd name="T6" fmla="*/ 0 w 144"/>
                    <a:gd name="T7" fmla="*/ 0 h 3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44" h="346">
                      <a:moveTo>
                        <a:pt x="144" y="346"/>
                      </a:moveTo>
                      <a:cubicBezTo>
                        <a:pt x="124" y="332"/>
                        <a:pt x="117" y="311"/>
                        <a:pt x="96" y="298"/>
                      </a:cubicBezTo>
                      <a:cubicBezTo>
                        <a:pt x="87" y="272"/>
                        <a:pt x="58" y="260"/>
                        <a:pt x="48" y="231"/>
                      </a:cubicBezTo>
                      <a:cubicBezTo>
                        <a:pt x="44" y="113"/>
                        <a:pt x="70" y="70"/>
                        <a:pt x="0" y="0"/>
                      </a:cubicBezTo>
                    </a:path>
                  </a:pathLst>
                </a:custGeom>
                <a:noFill/>
                <a:ln w="9525" cap="flat" cmpd="sng">
                  <a:solidFill>
                    <a:srgbClr val="0066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3113" name="Freeform 41"/>
                <p:cNvSpPr>
                  <a:spLocks noChangeAspect="1"/>
                </p:cNvSpPr>
                <p:nvPr/>
              </p:nvSpPr>
              <p:spPr bwMode="auto">
                <a:xfrm>
                  <a:off x="2472" y="1612"/>
                  <a:ext cx="34" cy="14"/>
                </a:xfrm>
                <a:custGeom>
                  <a:avLst/>
                  <a:gdLst>
                    <a:gd name="T0" fmla="*/ 340 w 340"/>
                    <a:gd name="T1" fmla="*/ 129 h 135"/>
                    <a:gd name="T2" fmla="*/ 288 w 340"/>
                    <a:gd name="T3" fmla="*/ 120 h 135"/>
                    <a:gd name="T4" fmla="*/ 244 w 340"/>
                    <a:gd name="T5" fmla="*/ 81 h 135"/>
                    <a:gd name="T6" fmla="*/ 0 w 340"/>
                    <a:gd name="T7" fmla="*/ 14 h 1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40" h="135">
                      <a:moveTo>
                        <a:pt x="340" y="129"/>
                      </a:moveTo>
                      <a:cubicBezTo>
                        <a:pt x="317" y="135"/>
                        <a:pt x="310" y="128"/>
                        <a:pt x="288" y="120"/>
                      </a:cubicBezTo>
                      <a:cubicBezTo>
                        <a:pt x="255" y="87"/>
                        <a:pt x="270" y="99"/>
                        <a:pt x="244" y="81"/>
                      </a:cubicBezTo>
                      <a:cubicBezTo>
                        <a:pt x="192" y="0"/>
                        <a:pt x="84" y="14"/>
                        <a:pt x="0" y="14"/>
                      </a:cubicBezTo>
                    </a:path>
                  </a:pathLst>
                </a:custGeom>
                <a:noFill/>
                <a:ln w="9525" cap="flat" cmpd="sng">
                  <a:solidFill>
                    <a:srgbClr val="0066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3114" name="Freeform 42"/>
                <p:cNvSpPr>
                  <a:spLocks noChangeAspect="1"/>
                </p:cNvSpPr>
                <p:nvPr/>
              </p:nvSpPr>
              <p:spPr bwMode="auto">
                <a:xfrm>
                  <a:off x="2475" y="1650"/>
                  <a:ext cx="46" cy="22"/>
                </a:xfrm>
                <a:custGeom>
                  <a:avLst/>
                  <a:gdLst>
                    <a:gd name="T0" fmla="*/ 456 w 456"/>
                    <a:gd name="T1" fmla="*/ 0 h 216"/>
                    <a:gd name="T2" fmla="*/ 408 w 456"/>
                    <a:gd name="T3" fmla="*/ 19 h 216"/>
                    <a:gd name="T4" fmla="*/ 379 w 456"/>
                    <a:gd name="T5" fmla="*/ 39 h 216"/>
                    <a:gd name="T6" fmla="*/ 375 w 456"/>
                    <a:gd name="T7" fmla="*/ 53 h 216"/>
                    <a:gd name="T8" fmla="*/ 331 w 456"/>
                    <a:gd name="T9" fmla="*/ 91 h 216"/>
                    <a:gd name="T10" fmla="*/ 269 w 456"/>
                    <a:gd name="T11" fmla="*/ 135 h 216"/>
                    <a:gd name="T12" fmla="*/ 159 w 456"/>
                    <a:gd name="T13" fmla="*/ 139 h 216"/>
                    <a:gd name="T14" fmla="*/ 82 w 456"/>
                    <a:gd name="T15" fmla="*/ 154 h 216"/>
                    <a:gd name="T16" fmla="*/ 10 w 456"/>
                    <a:gd name="T17" fmla="*/ 202 h 216"/>
                    <a:gd name="T18" fmla="*/ 0 w 456"/>
                    <a:gd name="T19" fmla="*/ 216 h 2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456" h="216">
                      <a:moveTo>
                        <a:pt x="456" y="0"/>
                      </a:moveTo>
                      <a:cubicBezTo>
                        <a:pt x="442" y="10"/>
                        <a:pt x="408" y="19"/>
                        <a:pt x="408" y="19"/>
                      </a:cubicBezTo>
                      <a:cubicBezTo>
                        <a:pt x="398" y="26"/>
                        <a:pt x="382" y="28"/>
                        <a:pt x="379" y="39"/>
                      </a:cubicBezTo>
                      <a:cubicBezTo>
                        <a:pt x="378" y="44"/>
                        <a:pt x="378" y="49"/>
                        <a:pt x="375" y="53"/>
                      </a:cubicBezTo>
                      <a:cubicBezTo>
                        <a:pt x="363" y="68"/>
                        <a:pt x="344" y="77"/>
                        <a:pt x="331" y="91"/>
                      </a:cubicBezTo>
                      <a:cubicBezTo>
                        <a:pt x="313" y="109"/>
                        <a:pt x="297" y="133"/>
                        <a:pt x="269" y="135"/>
                      </a:cubicBezTo>
                      <a:cubicBezTo>
                        <a:pt x="232" y="138"/>
                        <a:pt x="196" y="138"/>
                        <a:pt x="159" y="139"/>
                      </a:cubicBezTo>
                      <a:cubicBezTo>
                        <a:pt x="134" y="143"/>
                        <a:pt x="105" y="143"/>
                        <a:pt x="82" y="154"/>
                      </a:cubicBezTo>
                      <a:cubicBezTo>
                        <a:pt x="56" y="167"/>
                        <a:pt x="33" y="194"/>
                        <a:pt x="10" y="202"/>
                      </a:cubicBezTo>
                      <a:cubicBezTo>
                        <a:pt x="7" y="207"/>
                        <a:pt x="0" y="216"/>
                        <a:pt x="0" y="216"/>
                      </a:cubicBezTo>
                    </a:path>
                  </a:pathLst>
                </a:custGeom>
                <a:noFill/>
                <a:ln w="9525" cap="flat" cmpd="sng">
                  <a:solidFill>
                    <a:srgbClr val="0066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3115" name="Freeform 43"/>
                <p:cNvSpPr>
                  <a:spLocks noChangeAspect="1"/>
                </p:cNvSpPr>
                <p:nvPr/>
              </p:nvSpPr>
              <p:spPr bwMode="auto">
                <a:xfrm>
                  <a:off x="2559" y="1633"/>
                  <a:ext cx="44" cy="14"/>
                </a:xfrm>
                <a:custGeom>
                  <a:avLst/>
                  <a:gdLst>
                    <a:gd name="T0" fmla="*/ 0 w 437"/>
                    <a:gd name="T1" fmla="*/ 0 h 141"/>
                    <a:gd name="T2" fmla="*/ 81 w 437"/>
                    <a:gd name="T3" fmla="*/ 96 h 141"/>
                    <a:gd name="T4" fmla="*/ 389 w 437"/>
                    <a:gd name="T5" fmla="*/ 58 h 141"/>
                    <a:gd name="T6" fmla="*/ 408 w 437"/>
                    <a:gd name="T7" fmla="*/ 39 h 141"/>
                    <a:gd name="T8" fmla="*/ 437 w 437"/>
                    <a:gd name="T9" fmla="*/ 44 h 14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37" h="141">
                      <a:moveTo>
                        <a:pt x="0" y="0"/>
                      </a:moveTo>
                      <a:cubicBezTo>
                        <a:pt x="7" y="58"/>
                        <a:pt x="21" y="86"/>
                        <a:pt x="81" y="96"/>
                      </a:cubicBezTo>
                      <a:cubicBezTo>
                        <a:pt x="254" y="93"/>
                        <a:pt x="300" y="141"/>
                        <a:pt x="389" y="58"/>
                      </a:cubicBezTo>
                      <a:cubicBezTo>
                        <a:pt x="393" y="45"/>
                        <a:pt x="390" y="39"/>
                        <a:pt x="408" y="39"/>
                      </a:cubicBezTo>
                      <a:cubicBezTo>
                        <a:pt x="418" y="39"/>
                        <a:pt x="437" y="44"/>
                        <a:pt x="437" y="44"/>
                      </a:cubicBezTo>
                    </a:path>
                  </a:pathLst>
                </a:custGeom>
                <a:noFill/>
                <a:ln w="9525" cap="flat" cmpd="sng">
                  <a:solidFill>
                    <a:srgbClr val="0066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</p:grpSp>
          <p:sp>
            <p:nvSpPr>
              <p:cNvPr id="3116" name="Freeform 44"/>
              <p:cNvSpPr>
                <a:spLocks/>
              </p:cNvSpPr>
              <p:nvPr/>
            </p:nvSpPr>
            <p:spPr bwMode="auto">
              <a:xfrm>
                <a:off x="2495" y="1578"/>
                <a:ext cx="62" cy="54"/>
              </a:xfrm>
              <a:custGeom>
                <a:avLst/>
                <a:gdLst>
                  <a:gd name="T0" fmla="*/ 15 w 62"/>
                  <a:gd name="T1" fmla="*/ 28 h 54"/>
                  <a:gd name="T2" fmla="*/ 17 w 62"/>
                  <a:gd name="T3" fmla="*/ 22 h 54"/>
                  <a:gd name="T4" fmla="*/ 15 w 62"/>
                  <a:gd name="T5" fmla="*/ 11 h 54"/>
                  <a:gd name="T6" fmla="*/ 30 w 62"/>
                  <a:gd name="T7" fmla="*/ 9 h 54"/>
                  <a:gd name="T8" fmla="*/ 40 w 62"/>
                  <a:gd name="T9" fmla="*/ 0 h 54"/>
                  <a:gd name="T10" fmla="*/ 39 w 62"/>
                  <a:gd name="T11" fmla="*/ 14 h 54"/>
                  <a:gd name="T12" fmla="*/ 55 w 62"/>
                  <a:gd name="T13" fmla="*/ 18 h 54"/>
                  <a:gd name="T14" fmla="*/ 61 w 62"/>
                  <a:gd name="T15" fmla="*/ 25 h 54"/>
                  <a:gd name="T16" fmla="*/ 48 w 62"/>
                  <a:gd name="T17" fmla="*/ 33 h 54"/>
                  <a:gd name="T18" fmla="*/ 52 w 62"/>
                  <a:gd name="T19" fmla="*/ 51 h 54"/>
                  <a:gd name="T20" fmla="*/ 37 w 62"/>
                  <a:gd name="T21" fmla="*/ 45 h 54"/>
                  <a:gd name="T22" fmla="*/ 25 w 62"/>
                  <a:gd name="T23" fmla="*/ 54 h 54"/>
                  <a:gd name="T24" fmla="*/ 19 w 62"/>
                  <a:gd name="T25" fmla="*/ 43 h 54"/>
                  <a:gd name="T26" fmla="*/ 0 w 62"/>
                  <a:gd name="T27" fmla="*/ 39 h 54"/>
                  <a:gd name="T28" fmla="*/ 15 w 62"/>
                  <a:gd name="T29" fmla="*/ 28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62" h="54">
                    <a:moveTo>
                      <a:pt x="15" y="28"/>
                    </a:moveTo>
                    <a:cubicBezTo>
                      <a:pt x="18" y="25"/>
                      <a:pt x="16" y="24"/>
                      <a:pt x="17" y="22"/>
                    </a:cubicBezTo>
                    <a:cubicBezTo>
                      <a:pt x="16" y="18"/>
                      <a:pt x="13" y="13"/>
                      <a:pt x="15" y="11"/>
                    </a:cubicBezTo>
                    <a:cubicBezTo>
                      <a:pt x="18" y="9"/>
                      <a:pt x="26" y="11"/>
                      <a:pt x="30" y="9"/>
                    </a:cubicBezTo>
                    <a:cubicBezTo>
                      <a:pt x="34" y="7"/>
                      <a:pt x="39" y="0"/>
                      <a:pt x="40" y="0"/>
                    </a:cubicBezTo>
                    <a:cubicBezTo>
                      <a:pt x="42" y="2"/>
                      <a:pt x="37" y="10"/>
                      <a:pt x="39" y="14"/>
                    </a:cubicBezTo>
                    <a:cubicBezTo>
                      <a:pt x="41" y="16"/>
                      <a:pt x="52" y="16"/>
                      <a:pt x="55" y="18"/>
                    </a:cubicBezTo>
                    <a:cubicBezTo>
                      <a:pt x="58" y="20"/>
                      <a:pt x="62" y="23"/>
                      <a:pt x="61" y="25"/>
                    </a:cubicBezTo>
                    <a:cubicBezTo>
                      <a:pt x="60" y="27"/>
                      <a:pt x="49" y="29"/>
                      <a:pt x="48" y="33"/>
                    </a:cubicBezTo>
                    <a:cubicBezTo>
                      <a:pt x="47" y="37"/>
                      <a:pt x="54" y="49"/>
                      <a:pt x="52" y="51"/>
                    </a:cubicBezTo>
                    <a:cubicBezTo>
                      <a:pt x="50" y="53"/>
                      <a:pt x="41" y="45"/>
                      <a:pt x="37" y="45"/>
                    </a:cubicBezTo>
                    <a:cubicBezTo>
                      <a:pt x="33" y="45"/>
                      <a:pt x="29" y="54"/>
                      <a:pt x="25" y="54"/>
                    </a:cubicBezTo>
                    <a:cubicBezTo>
                      <a:pt x="23" y="54"/>
                      <a:pt x="23" y="46"/>
                      <a:pt x="19" y="43"/>
                    </a:cubicBezTo>
                    <a:cubicBezTo>
                      <a:pt x="15" y="41"/>
                      <a:pt x="1" y="41"/>
                      <a:pt x="0" y="39"/>
                    </a:cubicBezTo>
                    <a:cubicBezTo>
                      <a:pt x="0" y="36"/>
                      <a:pt x="13" y="31"/>
                      <a:pt x="15" y="28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 cap="flat" cmpd="sng">
                <a:solidFill>
                  <a:srgbClr val="0066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3117" name="Oval 45"/>
              <p:cNvSpPr>
                <a:spLocks noChangeArrowheads="1"/>
              </p:cNvSpPr>
              <p:nvPr/>
            </p:nvSpPr>
            <p:spPr bwMode="auto">
              <a:xfrm rot="-1419521">
                <a:off x="2518" y="1603"/>
                <a:ext cx="15" cy="9"/>
              </a:xfrm>
              <a:prstGeom prst="ellipse">
                <a:avLst/>
              </a:prstGeom>
              <a:solidFill>
                <a:schemeClr val="tx1"/>
              </a:solidFill>
              <a:ln w="9525" algn="ctr">
                <a:solidFill>
                  <a:srgbClr val="0066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3118" name="Freeform 46"/>
            <p:cNvSpPr>
              <a:spLocks/>
            </p:cNvSpPr>
            <p:nvPr/>
          </p:nvSpPr>
          <p:spPr bwMode="auto">
            <a:xfrm flipH="1">
              <a:off x="5215" y="543"/>
              <a:ext cx="80" cy="207"/>
            </a:xfrm>
            <a:custGeom>
              <a:avLst/>
              <a:gdLst>
                <a:gd name="T0" fmla="*/ 0 w 64"/>
                <a:gd name="T1" fmla="*/ 0 h 156"/>
                <a:gd name="T2" fmla="*/ 21 w 64"/>
                <a:gd name="T3" fmla="*/ 72 h 156"/>
                <a:gd name="T4" fmla="*/ 64 w 64"/>
                <a:gd name="T5" fmla="*/ 156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4" h="156">
                  <a:moveTo>
                    <a:pt x="0" y="0"/>
                  </a:moveTo>
                  <a:cubicBezTo>
                    <a:pt x="3" y="12"/>
                    <a:pt x="10" y="46"/>
                    <a:pt x="21" y="72"/>
                  </a:cubicBezTo>
                  <a:cubicBezTo>
                    <a:pt x="32" y="98"/>
                    <a:pt x="55" y="139"/>
                    <a:pt x="64" y="156"/>
                  </a:cubicBezTo>
                </a:path>
              </a:pathLst>
            </a:custGeom>
            <a:noFill/>
            <a:ln w="12700" cap="flat" cmpd="sng">
              <a:solidFill>
                <a:srgbClr val="0099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3119" name="Rectangle 47"/>
            <p:cNvSpPr>
              <a:spLocks noChangeArrowheads="1"/>
            </p:cNvSpPr>
            <p:nvPr/>
          </p:nvSpPr>
          <p:spPr bwMode="auto">
            <a:xfrm>
              <a:off x="5620" y="183"/>
              <a:ext cx="140" cy="680"/>
            </a:xfrm>
            <a:prstGeom prst="rect">
              <a:avLst/>
            </a:prstGeom>
            <a:solidFill>
              <a:schemeClr val="bg1"/>
            </a:solidFill>
            <a:ln w="12700" algn="ctr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</p:grpSp>
      <p:grpSp>
        <p:nvGrpSpPr>
          <p:cNvPr id="3125" name="Group 53"/>
          <p:cNvGrpSpPr>
            <a:grpSpLocks/>
          </p:cNvGrpSpPr>
          <p:nvPr/>
        </p:nvGrpSpPr>
        <p:grpSpPr bwMode="auto">
          <a:xfrm>
            <a:off x="5295900" y="4538663"/>
            <a:ext cx="1617663" cy="1617662"/>
            <a:chOff x="3459" y="2889"/>
            <a:chExt cx="1019" cy="1019"/>
          </a:xfrm>
        </p:grpSpPr>
        <p:sp>
          <p:nvSpPr>
            <p:cNvPr id="3126" name="Arc 54"/>
            <p:cNvSpPr>
              <a:spLocks noChangeAspect="1"/>
            </p:cNvSpPr>
            <p:nvPr/>
          </p:nvSpPr>
          <p:spPr bwMode="auto">
            <a:xfrm rot="14429591">
              <a:off x="3459" y="2889"/>
              <a:ext cx="1019" cy="1019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21600 w 43200"/>
                <a:gd name="T1" fmla="*/ 0 h 43200"/>
                <a:gd name="T2" fmla="*/ 1874 w 43200"/>
                <a:gd name="T3" fmla="*/ 12799 h 43200"/>
                <a:gd name="T4" fmla="*/ 21600 w 432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3200" fill="none" extrusionOk="0">
                  <a:moveTo>
                    <a:pt x="21600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18567"/>
                    <a:pt x="638" y="15568"/>
                    <a:pt x="1874" y="12799"/>
                  </a:cubicBezTo>
                </a:path>
                <a:path w="43200" h="43200" stroke="0" extrusionOk="0">
                  <a:moveTo>
                    <a:pt x="21600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18567"/>
                    <a:pt x="638" y="15568"/>
                    <a:pt x="1874" y="12799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9050">
              <a:solidFill>
                <a:srgbClr val="0066FF"/>
              </a:solidFill>
              <a:round/>
              <a:headEnd type="oval" w="lg" len="lg"/>
              <a:tailEnd type="oval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127" name="Oval 55"/>
            <p:cNvSpPr>
              <a:spLocks noChangeAspect="1" noChangeArrowheads="1"/>
            </p:cNvSpPr>
            <p:nvPr/>
          </p:nvSpPr>
          <p:spPr bwMode="auto">
            <a:xfrm>
              <a:off x="4160" y="2897"/>
              <a:ext cx="122" cy="122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</p:grpSp>
      <p:grpSp>
        <p:nvGrpSpPr>
          <p:cNvPr id="3128" name="Group 56"/>
          <p:cNvGrpSpPr>
            <a:grpSpLocks/>
          </p:cNvGrpSpPr>
          <p:nvPr/>
        </p:nvGrpSpPr>
        <p:grpSpPr bwMode="auto">
          <a:xfrm>
            <a:off x="5133975" y="4376738"/>
            <a:ext cx="1941513" cy="1941512"/>
            <a:chOff x="3357" y="2787"/>
            <a:chExt cx="1223" cy="1223"/>
          </a:xfrm>
        </p:grpSpPr>
        <p:sp>
          <p:nvSpPr>
            <p:cNvPr id="3129" name="Arc 57"/>
            <p:cNvSpPr>
              <a:spLocks noChangeAspect="1"/>
            </p:cNvSpPr>
            <p:nvPr/>
          </p:nvSpPr>
          <p:spPr bwMode="auto">
            <a:xfrm rot="-5994548">
              <a:off x="3357" y="2787"/>
              <a:ext cx="1223" cy="1223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21600 w 43200"/>
                <a:gd name="T1" fmla="*/ 0 h 43200"/>
                <a:gd name="T2" fmla="*/ 1874 w 43200"/>
                <a:gd name="T3" fmla="*/ 12799 h 43200"/>
                <a:gd name="T4" fmla="*/ 21600 w 432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3200" fill="none" extrusionOk="0">
                  <a:moveTo>
                    <a:pt x="21600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18567"/>
                    <a:pt x="638" y="15568"/>
                    <a:pt x="1874" y="12799"/>
                  </a:cubicBezTo>
                </a:path>
                <a:path w="43200" h="43200" stroke="0" extrusionOk="0">
                  <a:moveTo>
                    <a:pt x="21600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18567"/>
                    <a:pt x="638" y="15568"/>
                    <a:pt x="1874" y="12799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9050">
              <a:solidFill>
                <a:srgbClr val="009900"/>
              </a:solidFill>
              <a:round/>
              <a:headEnd type="oval" w="lg" len="lg"/>
              <a:tailEnd type="oval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130" name="Oval 58"/>
            <p:cNvSpPr>
              <a:spLocks noChangeAspect="1" noChangeArrowheads="1"/>
            </p:cNvSpPr>
            <p:nvPr/>
          </p:nvSpPr>
          <p:spPr bwMode="auto">
            <a:xfrm>
              <a:off x="4367" y="2927"/>
              <a:ext cx="122" cy="122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3186" name="Text Box 114"/>
          <p:cNvSpPr txBox="1">
            <a:spLocks noChangeArrowheads="1"/>
          </p:cNvSpPr>
          <p:nvPr/>
        </p:nvSpPr>
        <p:spPr bwMode="auto">
          <a:xfrm>
            <a:off x="130175" y="3162300"/>
            <a:ext cx="375602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it-IT" sz="2000"/>
              <a:t>To ease delivery, the vaginal canal may be enlarged by cutting the perineal wall; </a:t>
            </a:r>
            <a:r>
              <a:rPr lang="en-US" altLang="it-IT" sz="2000" b="1"/>
              <a:t>Episiotomy</a:t>
            </a:r>
            <a:r>
              <a:rPr lang="en-US" altLang="it-IT" sz="2000"/>
              <a:t>.</a:t>
            </a:r>
            <a:endParaRPr lang="it-IT" altLang="it-IT" sz="2000"/>
          </a:p>
        </p:txBody>
      </p:sp>
      <p:sp>
        <p:nvSpPr>
          <p:cNvPr id="3190" name="Text Box 118"/>
          <p:cNvSpPr txBox="1">
            <a:spLocks noChangeArrowheads="1"/>
          </p:cNvSpPr>
          <p:nvPr/>
        </p:nvSpPr>
        <p:spPr bwMode="auto">
          <a:xfrm>
            <a:off x="130175" y="5189538"/>
            <a:ext cx="55245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it-IT" sz="2000"/>
              <a:t>In such case, action potentials raising</a:t>
            </a:r>
          </a:p>
          <a:p>
            <a:r>
              <a:rPr lang="en-US" altLang="it-IT" sz="2000"/>
              <a:t>at the motor neurons’ soma do not reach </a:t>
            </a:r>
          </a:p>
          <a:p>
            <a:r>
              <a:rPr lang="en-US" altLang="it-IT" sz="2000"/>
              <a:t>the end-plates, impending contraction.</a:t>
            </a:r>
          </a:p>
          <a:p>
            <a:endParaRPr lang="en-US" altLang="it-IT" sz="2000"/>
          </a:p>
          <a:p>
            <a:r>
              <a:rPr lang="en-US" altLang="it-IT" sz="2000" b="1">
                <a:solidFill>
                  <a:srgbClr val="FF0000"/>
                </a:solidFill>
              </a:rPr>
              <a:t>Incontinence? Can we avoid such damage?</a:t>
            </a:r>
            <a:endParaRPr lang="it-IT" altLang="it-IT" sz="2000" b="1">
              <a:solidFill>
                <a:srgbClr val="FF0000"/>
              </a:solidFill>
            </a:endParaRPr>
          </a:p>
        </p:txBody>
      </p:sp>
      <p:sp>
        <p:nvSpPr>
          <p:cNvPr id="3209" name="Text Box 137"/>
          <p:cNvSpPr txBox="1">
            <a:spLocks noChangeArrowheads="1"/>
          </p:cNvSpPr>
          <p:nvPr/>
        </p:nvSpPr>
        <p:spPr bwMode="auto">
          <a:xfrm>
            <a:off x="130175" y="4325938"/>
            <a:ext cx="4117975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it-IT" sz="2000"/>
              <a:t>By doing so, however, the axon of EAS motor units may be cut as well.</a:t>
            </a:r>
            <a:endParaRPr lang="it-IT" altLang="it-IT" sz="2000"/>
          </a:p>
        </p:txBody>
      </p:sp>
      <p:sp>
        <p:nvSpPr>
          <p:cNvPr id="3078" name="Oval 6"/>
          <p:cNvSpPr>
            <a:spLocks noChangeAspect="1" noChangeArrowheads="1"/>
          </p:cNvSpPr>
          <p:nvPr/>
        </p:nvSpPr>
        <p:spPr bwMode="auto">
          <a:xfrm>
            <a:off x="8385175" y="754063"/>
            <a:ext cx="85725" cy="85725"/>
          </a:xfrm>
          <a:prstGeom prst="ellipse">
            <a:avLst/>
          </a:prstGeom>
          <a:solidFill>
            <a:srgbClr val="FFFF66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079" name="Oval 7"/>
          <p:cNvSpPr>
            <a:spLocks noChangeAspect="1" noChangeArrowheads="1"/>
          </p:cNvSpPr>
          <p:nvPr/>
        </p:nvSpPr>
        <p:spPr bwMode="auto">
          <a:xfrm>
            <a:off x="8575675" y="862013"/>
            <a:ext cx="85725" cy="85725"/>
          </a:xfrm>
          <a:prstGeom prst="ellipse">
            <a:avLst/>
          </a:prstGeom>
          <a:solidFill>
            <a:srgbClr val="FFFF66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120" name="Rectangle 48"/>
          <p:cNvSpPr>
            <a:spLocks noChangeArrowheads="1"/>
          </p:cNvSpPr>
          <p:nvPr/>
        </p:nvSpPr>
        <p:spPr bwMode="auto">
          <a:xfrm rot="453119">
            <a:off x="8027988" y="1228725"/>
            <a:ext cx="622300" cy="11334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158" name="Arc 86"/>
          <p:cNvSpPr>
            <a:spLocks/>
          </p:cNvSpPr>
          <p:nvPr/>
        </p:nvSpPr>
        <p:spPr bwMode="auto">
          <a:xfrm flipV="1">
            <a:off x="4176713" y="1644650"/>
            <a:ext cx="4152900" cy="2239963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0 w 43200"/>
              <a:gd name="T1" fmla="*/ 21482 h 21600"/>
              <a:gd name="T2" fmla="*/ 43200 w 43200"/>
              <a:gd name="T3" fmla="*/ 21600 h 21600"/>
              <a:gd name="T4" fmla="*/ 21600 w 432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00" h="21600" fill="none" extrusionOk="0">
                <a:moveTo>
                  <a:pt x="0" y="21482"/>
                </a:moveTo>
                <a:cubicBezTo>
                  <a:pt x="65" y="9598"/>
                  <a:pt x="9716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</a:path>
              <a:path w="43200" h="21600" stroke="0" extrusionOk="0">
                <a:moveTo>
                  <a:pt x="0" y="21482"/>
                </a:moveTo>
                <a:cubicBezTo>
                  <a:pt x="65" y="9598"/>
                  <a:pt x="9716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lnTo>
                  <a:pt x="21600" y="21600"/>
                </a:lnTo>
                <a:close/>
              </a:path>
            </a:pathLst>
          </a:cu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0">
                <a:solidFill>
                  <a:srgbClr val="CC66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143" name="Freeform 71"/>
          <p:cNvSpPr>
            <a:spLocks noChangeAspect="1"/>
          </p:cNvSpPr>
          <p:nvPr/>
        </p:nvSpPr>
        <p:spPr bwMode="auto">
          <a:xfrm rot="21008541" flipH="1">
            <a:off x="6034088" y="1343025"/>
            <a:ext cx="1760537" cy="2066925"/>
          </a:xfrm>
          <a:custGeom>
            <a:avLst/>
            <a:gdLst>
              <a:gd name="T0" fmla="*/ 688 w 739"/>
              <a:gd name="T1" fmla="*/ 0 h 868"/>
              <a:gd name="T2" fmla="*/ 313 w 739"/>
              <a:gd name="T3" fmla="*/ 485 h 868"/>
              <a:gd name="T4" fmla="*/ 42 w 739"/>
              <a:gd name="T5" fmla="*/ 812 h 868"/>
              <a:gd name="T6" fmla="*/ 60 w 739"/>
              <a:gd name="T7" fmla="*/ 823 h 868"/>
              <a:gd name="T8" fmla="*/ 327 w 739"/>
              <a:gd name="T9" fmla="*/ 545 h 868"/>
              <a:gd name="T10" fmla="*/ 739 w 739"/>
              <a:gd name="T11" fmla="*/ 3 h 8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739" h="868">
                <a:moveTo>
                  <a:pt x="688" y="0"/>
                </a:moveTo>
                <a:lnTo>
                  <a:pt x="313" y="485"/>
                </a:lnTo>
                <a:lnTo>
                  <a:pt x="42" y="812"/>
                </a:lnTo>
                <a:cubicBezTo>
                  <a:pt x="0" y="868"/>
                  <a:pt x="13" y="867"/>
                  <a:pt x="60" y="823"/>
                </a:cubicBezTo>
                <a:lnTo>
                  <a:pt x="327" y="545"/>
                </a:lnTo>
                <a:lnTo>
                  <a:pt x="739" y="3"/>
                </a:lnTo>
              </a:path>
            </a:pathLst>
          </a:custGeom>
          <a:gradFill rotWithShape="1">
            <a:gsLst>
              <a:gs pos="0">
                <a:srgbClr val="4D4D4D"/>
              </a:gs>
              <a:gs pos="100000">
                <a:srgbClr val="C0C0C0"/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122" name="Arc 50"/>
          <p:cNvSpPr>
            <a:spLocks/>
          </p:cNvSpPr>
          <p:nvPr/>
        </p:nvSpPr>
        <p:spPr bwMode="auto">
          <a:xfrm flipV="1">
            <a:off x="4103688" y="1638300"/>
            <a:ext cx="4152900" cy="2239963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0 w 43200"/>
              <a:gd name="T1" fmla="*/ 21482 h 21600"/>
              <a:gd name="T2" fmla="*/ 43200 w 43200"/>
              <a:gd name="T3" fmla="*/ 21600 h 21600"/>
              <a:gd name="T4" fmla="*/ 21600 w 432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00" h="21600" fill="none" extrusionOk="0">
                <a:moveTo>
                  <a:pt x="0" y="21482"/>
                </a:moveTo>
                <a:cubicBezTo>
                  <a:pt x="65" y="9598"/>
                  <a:pt x="9716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</a:path>
              <a:path w="43200" h="21600" stroke="0" extrusionOk="0">
                <a:moveTo>
                  <a:pt x="0" y="21482"/>
                </a:moveTo>
                <a:cubicBezTo>
                  <a:pt x="65" y="9598"/>
                  <a:pt x="9716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lnTo>
                  <a:pt x="21600" y="21600"/>
                </a:lnTo>
                <a:close/>
              </a:path>
            </a:pathLst>
          </a:custGeom>
          <a:noFill/>
          <a:ln w="127000">
            <a:solidFill>
              <a:srgbClr val="CC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123" name="Text Box 51"/>
          <p:cNvSpPr txBox="1">
            <a:spLocks noChangeArrowheads="1"/>
          </p:cNvSpPr>
          <p:nvPr/>
        </p:nvSpPr>
        <p:spPr bwMode="auto">
          <a:xfrm flipH="1">
            <a:off x="5200650" y="2744788"/>
            <a:ext cx="19446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GB" altLang="it-IT" sz="2000"/>
              <a:t>Vaginal canal</a:t>
            </a:r>
            <a:endParaRPr lang="en-US" altLang="it-IT" sz="2000"/>
          </a:p>
        </p:txBody>
      </p:sp>
      <p:sp>
        <p:nvSpPr>
          <p:cNvPr id="3124" name="Text Box 52"/>
          <p:cNvSpPr txBox="1">
            <a:spLocks noChangeArrowheads="1"/>
          </p:cNvSpPr>
          <p:nvPr/>
        </p:nvSpPr>
        <p:spPr bwMode="auto">
          <a:xfrm flipH="1">
            <a:off x="3968750" y="1706563"/>
            <a:ext cx="22336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GB" altLang="it-IT" sz="2000">
                <a:solidFill>
                  <a:srgbClr val="CC6600"/>
                </a:solidFill>
              </a:rPr>
              <a:t>Perineal wall</a:t>
            </a:r>
            <a:endParaRPr lang="en-US" altLang="it-IT" sz="2000">
              <a:solidFill>
                <a:srgbClr val="CC6600"/>
              </a:solidFill>
            </a:endParaRPr>
          </a:p>
        </p:txBody>
      </p:sp>
      <p:grpSp>
        <p:nvGrpSpPr>
          <p:cNvPr id="3151" name="Group 79"/>
          <p:cNvGrpSpPr>
            <a:grpSpLocks/>
          </p:cNvGrpSpPr>
          <p:nvPr/>
        </p:nvGrpSpPr>
        <p:grpSpPr bwMode="auto">
          <a:xfrm rot="314088">
            <a:off x="6442075" y="1346200"/>
            <a:ext cx="1174750" cy="2252663"/>
            <a:chOff x="4304" y="1061"/>
            <a:chExt cx="740" cy="1419"/>
          </a:xfrm>
        </p:grpSpPr>
        <p:sp>
          <p:nvSpPr>
            <p:cNvPr id="3139" name="Freeform 67"/>
            <p:cNvSpPr>
              <a:spLocks noChangeAspect="1"/>
            </p:cNvSpPr>
            <p:nvPr/>
          </p:nvSpPr>
          <p:spPr bwMode="auto">
            <a:xfrm flipH="1">
              <a:off x="4304" y="1061"/>
              <a:ext cx="740" cy="1419"/>
            </a:xfrm>
            <a:custGeom>
              <a:avLst/>
              <a:gdLst>
                <a:gd name="T0" fmla="*/ 493 w 493"/>
                <a:gd name="T1" fmla="*/ 2 h 946"/>
                <a:gd name="T2" fmla="*/ 313 w 493"/>
                <a:gd name="T3" fmla="*/ 358 h 946"/>
                <a:gd name="T4" fmla="*/ 221 w 493"/>
                <a:gd name="T5" fmla="*/ 568 h 946"/>
                <a:gd name="T6" fmla="*/ 47 w 493"/>
                <a:gd name="T7" fmla="*/ 894 h 946"/>
                <a:gd name="T8" fmla="*/ 25 w 493"/>
                <a:gd name="T9" fmla="*/ 881 h 946"/>
                <a:gd name="T10" fmla="*/ 197 w 493"/>
                <a:gd name="T11" fmla="*/ 504 h 946"/>
                <a:gd name="T12" fmla="*/ 453 w 493"/>
                <a:gd name="T13" fmla="*/ 0 h 9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93" h="946">
                  <a:moveTo>
                    <a:pt x="493" y="2"/>
                  </a:moveTo>
                  <a:lnTo>
                    <a:pt x="313" y="358"/>
                  </a:lnTo>
                  <a:lnTo>
                    <a:pt x="221" y="568"/>
                  </a:lnTo>
                  <a:lnTo>
                    <a:pt x="47" y="894"/>
                  </a:lnTo>
                  <a:cubicBezTo>
                    <a:pt x="14" y="946"/>
                    <a:pt x="0" y="946"/>
                    <a:pt x="25" y="881"/>
                  </a:cubicBezTo>
                  <a:lnTo>
                    <a:pt x="197" y="504"/>
                  </a:lnTo>
                  <a:lnTo>
                    <a:pt x="453" y="0"/>
                  </a:lnTo>
                </a:path>
              </a:pathLst>
            </a:custGeom>
            <a:gradFill rotWithShape="1">
              <a:gsLst>
                <a:gs pos="0">
                  <a:srgbClr val="4D4D4D">
                    <a:alpha val="78000"/>
                  </a:srgbClr>
                </a:gs>
                <a:gs pos="100000">
                  <a:schemeClr val="bg1">
                    <a:alpha val="98000"/>
                  </a:schemeClr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3140" name="Oval 68"/>
            <p:cNvSpPr>
              <a:spLocks noChangeAspect="1" noChangeArrowheads="1"/>
            </p:cNvSpPr>
            <p:nvPr/>
          </p:nvSpPr>
          <p:spPr bwMode="auto">
            <a:xfrm rot="20162250" flipH="1">
              <a:off x="4700" y="1782"/>
              <a:ext cx="41" cy="60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142" name="Line 70"/>
            <p:cNvSpPr>
              <a:spLocks noChangeAspect="1" noChangeShapeType="1"/>
            </p:cNvSpPr>
            <p:nvPr/>
          </p:nvSpPr>
          <p:spPr bwMode="auto">
            <a:xfrm flipH="1">
              <a:off x="4705" y="1808"/>
              <a:ext cx="31" cy="1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grpSp>
        <p:nvGrpSpPr>
          <p:cNvPr id="3180" name="Group 108"/>
          <p:cNvGrpSpPr>
            <a:grpSpLocks/>
          </p:cNvGrpSpPr>
          <p:nvPr/>
        </p:nvGrpSpPr>
        <p:grpSpPr bwMode="auto">
          <a:xfrm>
            <a:off x="7426325" y="3036888"/>
            <a:ext cx="1195388" cy="830262"/>
            <a:chOff x="4678" y="1913"/>
            <a:chExt cx="753" cy="523"/>
          </a:xfrm>
        </p:grpSpPr>
        <p:sp>
          <p:nvSpPr>
            <p:cNvPr id="3175" name="Freeform 103"/>
            <p:cNvSpPr>
              <a:spLocks/>
            </p:cNvSpPr>
            <p:nvPr/>
          </p:nvSpPr>
          <p:spPr bwMode="auto">
            <a:xfrm>
              <a:off x="4679" y="1916"/>
              <a:ext cx="748" cy="517"/>
            </a:xfrm>
            <a:custGeom>
              <a:avLst/>
              <a:gdLst>
                <a:gd name="T0" fmla="*/ 0 w 748"/>
                <a:gd name="T1" fmla="*/ 54 h 517"/>
                <a:gd name="T2" fmla="*/ 225 w 748"/>
                <a:gd name="T3" fmla="*/ 124 h 517"/>
                <a:gd name="T4" fmla="*/ 219 w 748"/>
                <a:gd name="T5" fmla="*/ 252 h 517"/>
                <a:gd name="T6" fmla="*/ 444 w 748"/>
                <a:gd name="T7" fmla="*/ 319 h 517"/>
                <a:gd name="T8" fmla="*/ 436 w 748"/>
                <a:gd name="T9" fmla="*/ 438 h 517"/>
                <a:gd name="T10" fmla="*/ 700 w 748"/>
                <a:gd name="T11" fmla="*/ 517 h 517"/>
                <a:gd name="T12" fmla="*/ 748 w 748"/>
                <a:gd name="T13" fmla="*/ 465 h 517"/>
                <a:gd name="T14" fmla="*/ 487 w 748"/>
                <a:gd name="T15" fmla="*/ 388 h 517"/>
                <a:gd name="T16" fmla="*/ 493 w 748"/>
                <a:gd name="T17" fmla="*/ 264 h 517"/>
                <a:gd name="T18" fmla="*/ 268 w 748"/>
                <a:gd name="T19" fmla="*/ 201 h 517"/>
                <a:gd name="T20" fmla="*/ 274 w 748"/>
                <a:gd name="T21" fmla="*/ 70 h 517"/>
                <a:gd name="T22" fmla="*/ 51 w 748"/>
                <a:gd name="T23" fmla="*/ 0 h 517"/>
                <a:gd name="T24" fmla="*/ 0 w 748"/>
                <a:gd name="T25" fmla="*/ 54 h 5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48" h="517">
                  <a:moveTo>
                    <a:pt x="0" y="54"/>
                  </a:moveTo>
                  <a:lnTo>
                    <a:pt x="225" y="124"/>
                  </a:lnTo>
                  <a:lnTo>
                    <a:pt x="219" y="252"/>
                  </a:lnTo>
                  <a:lnTo>
                    <a:pt x="444" y="319"/>
                  </a:lnTo>
                  <a:lnTo>
                    <a:pt x="436" y="438"/>
                  </a:lnTo>
                  <a:lnTo>
                    <a:pt x="700" y="517"/>
                  </a:lnTo>
                  <a:lnTo>
                    <a:pt x="748" y="465"/>
                  </a:lnTo>
                  <a:lnTo>
                    <a:pt x="487" y="388"/>
                  </a:lnTo>
                  <a:lnTo>
                    <a:pt x="493" y="264"/>
                  </a:lnTo>
                  <a:lnTo>
                    <a:pt x="268" y="201"/>
                  </a:lnTo>
                  <a:lnTo>
                    <a:pt x="274" y="70"/>
                  </a:lnTo>
                  <a:lnTo>
                    <a:pt x="51" y="0"/>
                  </a:lnTo>
                  <a:lnTo>
                    <a:pt x="0" y="5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grpSp>
          <p:nvGrpSpPr>
            <p:cNvPr id="3174" name="Group 102"/>
            <p:cNvGrpSpPr>
              <a:grpSpLocks/>
            </p:cNvGrpSpPr>
            <p:nvPr/>
          </p:nvGrpSpPr>
          <p:grpSpPr bwMode="auto">
            <a:xfrm>
              <a:off x="4678" y="1913"/>
              <a:ext cx="753" cy="523"/>
              <a:chOff x="4678" y="1913"/>
              <a:chExt cx="753" cy="523"/>
            </a:xfrm>
          </p:grpSpPr>
          <p:sp>
            <p:nvSpPr>
              <p:cNvPr id="3170" name="Freeform 98"/>
              <p:cNvSpPr>
                <a:spLocks/>
              </p:cNvSpPr>
              <p:nvPr/>
            </p:nvSpPr>
            <p:spPr bwMode="auto">
              <a:xfrm>
                <a:off x="4678" y="1969"/>
                <a:ext cx="701" cy="467"/>
              </a:xfrm>
              <a:custGeom>
                <a:avLst/>
                <a:gdLst>
                  <a:gd name="T0" fmla="*/ 0 w 701"/>
                  <a:gd name="T1" fmla="*/ 0 h 467"/>
                  <a:gd name="T2" fmla="*/ 226 w 701"/>
                  <a:gd name="T3" fmla="*/ 70 h 467"/>
                  <a:gd name="T4" fmla="*/ 218 w 701"/>
                  <a:gd name="T5" fmla="*/ 203 h 467"/>
                  <a:gd name="T6" fmla="*/ 444 w 701"/>
                  <a:gd name="T7" fmla="*/ 265 h 467"/>
                  <a:gd name="T8" fmla="*/ 436 w 701"/>
                  <a:gd name="T9" fmla="*/ 389 h 467"/>
                  <a:gd name="T10" fmla="*/ 701 w 701"/>
                  <a:gd name="T11" fmla="*/ 467 h 4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01" h="467">
                    <a:moveTo>
                      <a:pt x="0" y="0"/>
                    </a:moveTo>
                    <a:lnTo>
                      <a:pt x="226" y="70"/>
                    </a:lnTo>
                    <a:lnTo>
                      <a:pt x="218" y="203"/>
                    </a:lnTo>
                    <a:lnTo>
                      <a:pt x="444" y="265"/>
                    </a:lnTo>
                    <a:lnTo>
                      <a:pt x="436" y="389"/>
                    </a:lnTo>
                    <a:lnTo>
                      <a:pt x="701" y="467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3171" name="Freeform 99"/>
              <p:cNvSpPr>
                <a:spLocks/>
              </p:cNvSpPr>
              <p:nvPr/>
            </p:nvSpPr>
            <p:spPr bwMode="auto">
              <a:xfrm>
                <a:off x="4730" y="1913"/>
                <a:ext cx="701" cy="467"/>
              </a:xfrm>
              <a:custGeom>
                <a:avLst/>
                <a:gdLst>
                  <a:gd name="T0" fmla="*/ 0 w 701"/>
                  <a:gd name="T1" fmla="*/ 0 h 467"/>
                  <a:gd name="T2" fmla="*/ 226 w 701"/>
                  <a:gd name="T3" fmla="*/ 70 h 467"/>
                  <a:gd name="T4" fmla="*/ 218 w 701"/>
                  <a:gd name="T5" fmla="*/ 203 h 467"/>
                  <a:gd name="T6" fmla="*/ 444 w 701"/>
                  <a:gd name="T7" fmla="*/ 265 h 467"/>
                  <a:gd name="T8" fmla="*/ 436 w 701"/>
                  <a:gd name="T9" fmla="*/ 389 h 467"/>
                  <a:gd name="T10" fmla="*/ 701 w 701"/>
                  <a:gd name="T11" fmla="*/ 467 h 4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01" h="467">
                    <a:moveTo>
                      <a:pt x="0" y="0"/>
                    </a:moveTo>
                    <a:lnTo>
                      <a:pt x="226" y="70"/>
                    </a:lnTo>
                    <a:lnTo>
                      <a:pt x="218" y="203"/>
                    </a:lnTo>
                    <a:lnTo>
                      <a:pt x="444" y="265"/>
                    </a:lnTo>
                    <a:lnTo>
                      <a:pt x="436" y="389"/>
                    </a:lnTo>
                    <a:lnTo>
                      <a:pt x="701" y="467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49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3.33333E-6 L 0.05191 0.07199 " pathEditMode="relative" rAng="0" ptsTypes="AA">
                                      <p:cBhvr>
                                        <p:cTn id="12" dur="500" fill="hold"/>
                                        <p:tgtEl>
                                          <p:spTgt spid="31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87" y="3588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9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2.22222E-6 L 0.06163 0.08102 " pathEditMode="relative" rAng="0" ptsTypes="AA">
                                      <p:cBhvr>
                                        <p:cTn id="14" dur="500" fill="hold"/>
                                        <p:tgtEl>
                                          <p:spTgt spid="31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73" y="4051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8" presetClass="emph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animRot by="-1740000">
                                      <p:cBhvr>
                                        <p:cTn id="16" dur="400" fill="hold"/>
                                        <p:tgtEl>
                                          <p:spTgt spid="31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0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0.00052 -0.00301 C -0.00121 0.00139 -0.00156 0.01019 -0.00521 0.02292 C -0.00885 0.03565 -0.01962 0.06065 -0.02239 0.07338 C -0.02517 0.08611 -0.0243 0.06505 -0.0217 0.09861 C -0.0191 0.13218 -0.00798 0.23102 -0.00712 0.27547 C -0.00625 0.31991 -0.01302 0.3426 -0.01597 0.36505 C -0.01892 0.3875 -0.02344 0.40116 -0.02535 0.41065 " pathEditMode="relative" rAng="0" ptsTypes="aaaaaaa">
                                      <p:cBhvr>
                                        <p:cTn id="33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0" y="20671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0" presetClass="path" presetSubtype="0" repeatCount="indefinite" fill="hold" nodeType="withEffect">
                                  <p:stCondLst>
                                    <p:cond delay="7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0.00053 -0.00393 C -0.00243 -4.44444E-6 -0.01215 0.0095 -0.01718 0.02014 C -0.02222 0.03079 -0.02864 0.04746 -0.02968 0.06042 C -0.03072 0.07338 -0.02829 0.06436 -0.02378 0.09769 C -0.01927 0.13102 -0.00277 0.22014 -0.00295 0.25973 C -0.00312 0.29931 -0.01631 0.31667 -0.02517 0.33565 C -0.03402 0.35463 -0.0493 0.36575 -0.05572 0.37362 " pathEditMode="relative" rAng="0" ptsTypes="aaaaaaa">
                                      <p:cBhvr>
                                        <p:cTn id="37" dur="1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12" y="18866"/>
                                    </p:animMotion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xit" presetSubtype="0" fill="hold" nodeType="withEffect">
                                  <p:stCondLst>
                                    <p:cond delay="17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17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86" grpId="0"/>
      <p:bldP spid="320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0" name="Rectangle 260"/>
          <p:cNvSpPr>
            <a:spLocks noChangeArrowheads="1"/>
          </p:cNvSpPr>
          <p:nvPr/>
        </p:nvSpPr>
        <p:spPr bwMode="auto">
          <a:xfrm>
            <a:off x="2311400" y="3810000"/>
            <a:ext cx="2654300" cy="8255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5220" name="Line 100"/>
          <p:cNvSpPr>
            <a:spLocks noChangeShapeType="1"/>
          </p:cNvSpPr>
          <p:nvPr/>
        </p:nvSpPr>
        <p:spPr bwMode="auto">
          <a:xfrm>
            <a:off x="893763" y="6619875"/>
            <a:ext cx="971550" cy="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5221" name="Line 101"/>
          <p:cNvSpPr>
            <a:spLocks noChangeShapeType="1"/>
          </p:cNvSpPr>
          <p:nvPr/>
        </p:nvSpPr>
        <p:spPr bwMode="auto">
          <a:xfrm>
            <a:off x="893763" y="6326188"/>
            <a:ext cx="971550" cy="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5222" name="Line 102"/>
          <p:cNvSpPr>
            <a:spLocks noChangeShapeType="1"/>
          </p:cNvSpPr>
          <p:nvPr/>
        </p:nvSpPr>
        <p:spPr bwMode="auto">
          <a:xfrm>
            <a:off x="882650" y="2436813"/>
            <a:ext cx="971550" cy="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5223" name="Line 103"/>
          <p:cNvSpPr>
            <a:spLocks noChangeShapeType="1"/>
          </p:cNvSpPr>
          <p:nvPr/>
        </p:nvSpPr>
        <p:spPr bwMode="auto">
          <a:xfrm>
            <a:off x="882650" y="2143125"/>
            <a:ext cx="971550" cy="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5122" name="Text Box 2"/>
          <p:cNvSpPr txBox="1">
            <a:spLocks noChangeArrowheads="1"/>
          </p:cNvSpPr>
          <p:nvPr/>
        </p:nvSpPr>
        <p:spPr bwMode="auto">
          <a:xfrm flipH="1">
            <a:off x="169863" y="119063"/>
            <a:ext cx="7678737" cy="1250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it-IT" sz="3800"/>
              <a:t>With high-density surface EMG we may identify end-plate locations!</a:t>
            </a:r>
            <a:endParaRPr lang="en-US" altLang="it-IT" sz="3800"/>
          </a:p>
        </p:txBody>
      </p:sp>
      <p:sp>
        <p:nvSpPr>
          <p:cNvPr id="5123" name="Oval 3"/>
          <p:cNvSpPr>
            <a:spLocks noChangeAspect="1" noChangeArrowheads="1"/>
          </p:cNvSpPr>
          <p:nvPr/>
        </p:nvSpPr>
        <p:spPr bwMode="auto">
          <a:xfrm>
            <a:off x="4803775" y="4038600"/>
            <a:ext cx="2609850" cy="2609850"/>
          </a:xfrm>
          <a:prstGeom prst="ellipse">
            <a:avLst/>
          </a:prstGeom>
          <a:pattFill prst="trellis">
            <a:fgClr>
              <a:srgbClr val="FFCCCC"/>
            </a:fgClr>
            <a:bgClr>
              <a:schemeClr val="bg1"/>
            </a:bgClr>
          </a:patt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5124" name="Oval 4"/>
          <p:cNvSpPr>
            <a:spLocks noChangeAspect="1" noChangeArrowheads="1"/>
          </p:cNvSpPr>
          <p:nvPr/>
        </p:nvSpPr>
        <p:spPr bwMode="auto">
          <a:xfrm>
            <a:off x="5456238" y="4676775"/>
            <a:ext cx="1293812" cy="1293813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5131" name="Line 11"/>
          <p:cNvSpPr>
            <a:spLocks noChangeShapeType="1"/>
          </p:cNvSpPr>
          <p:nvPr/>
        </p:nvSpPr>
        <p:spPr bwMode="auto">
          <a:xfrm>
            <a:off x="6905625" y="6092825"/>
            <a:ext cx="720725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5132" name="Text Box 12"/>
          <p:cNvSpPr txBox="1">
            <a:spLocks noChangeArrowheads="1"/>
          </p:cNvSpPr>
          <p:nvPr/>
        </p:nvSpPr>
        <p:spPr bwMode="auto">
          <a:xfrm flipH="1">
            <a:off x="7626350" y="4581525"/>
            <a:ext cx="12366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/>
            <a:r>
              <a:rPr lang="en-GB" altLang="it-IT" sz="1400"/>
              <a:t>Motor neuron</a:t>
            </a:r>
            <a:endParaRPr lang="en-US" altLang="it-IT" sz="1400"/>
          </a:p>
        </p:txBody>
      </p:sp>
      <p:sp>
        <p:nvSpPr>
          <p:cNvPr id="5133" name="Oval 13"/>
          <p:cNvSpPr>
            <a:spLocks noChangeAspect="1" noChangeArrowheads="1"/>
          </p:cNvSpPr>
          <p:nvPr/>
        </p:nvSpPr>
        <p:spPr bwMode="auto">
          <a:xfrm>
            <a:off x="7553325" y="5229225"/>
            <a:ext cx="193675" cy="193675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5134" name="Text Box 14"/>
          <p:cNvSpPr txBox="1">
            <a:spLocks noChangeArrowheads="1"/>
          </p:cNvSpPr>
          <p:nvPr/>
        </p:nvSpPr>
        <p:spPr bwMode="auto">
          <a:xfrm flipH="1">
            <a:off x="7697788" y="5213350"/>
            <a:ext cx="1236662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/>
            <a:r>
              <a:rPr lang="en-GB" altLang="it-IT" sz="1400"/>
              <a:t>End-plate</a:t>
            </a:r>
            <a:endParaRPr lang="en-US" altLang="it-IT" sz="1400"/>
          </a:p>
        </p:txBody>
      </p:sp>
      <p:sp>
        <p:nvSpPr>
          <p:cNvPr id="5135" name="Freeform 15"/>
          <p:cNvSpPr>
            <a:spLocks noChangeAspect="1"/>
          </p:cNvSpPr>
          <p:nvPr/>
        </p:nvSpPr>
        <p:spPr bwMode="auto">
          <a:xfrm rot="21480000" flipH="1">
            <a:off x="7481888" y="5661025"/>
            <a:ext cx="339725" cy="358775"/>
          </a:xfrm>
          <a:custGeom>
            <a:avLst/>
            <a:gdLst>
              <a:gd name="T0" fmla="*/ 0 w 1152"/>
              <a:gd name="T1" fmla="*/ 480 h 1088"/>
              <a:gd name="T2" fmla="*/ 240 w 1152"/>
              <a:gd name="T3" fmla="*/ 432 h 1088"/>
              <a:gd name="T4" fmla="*/ 432 w 1152"/>
              <a:gd name="T5" fmla="*/ 96 h 1088"/>
              <a:gd name="T6" fmla="*/ 720 w 1152"/>
              <a:gd name="T7" fmla="*/ 1008 h 1088"/>
              <a:gd name="T8" fmla="*/ 912 w 1152"/>
              <a:gd name="T9" fmla="*/ 576 h 1088"/>
              <a:gd name="T10" fmla="*/ 1152 w 1152"/>
              <a:gd name="T11" fmla="*/ 480 h 10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152" h="1088">
                <a:moveTo>
                  <a:pt x="0" y="480"/>
                </a:moveTo>
                <a:cubicBezTo>
                  <a:pt x="84" y="488"/>
                  <a:pt x="168" y="496"/>
                  <a:pt x="240" y="432"/>
                </a:cubicBezTo>
                <a:cubicBezTo>
                  <a:pt x="312" y="368"/>
                  <a:pt x="352" y="0"/>
                  <a:pt x="432" y="96"/>
                </a:cubicBezTo>
                <a:cubicBezTo>
                  <a:pt x="512" y="192"/>
                  <a:pt x="640" y="928"/>
                  <a:pt x="720" y="1008"/>
                </a:cubicBezTo>
                <a:cubicBezTo>
                  <a:pt x="800" y="1088"/>
                  <a:pt x="840" y="664"/>
                  <a:pt x="912" y="576"/>
                </a:cubicBezTo>
                <a:cubicBezTo>
                  <a:pt x="984" y="488"/>
                  <a:pt x="1068" y="484"/>
                  <a:pt x="1152" y="480"/>
                </a:cubicBezTo>
              </a:path>
            </a:pathLst>
          </a:custGeom>
          <a:noFill/>
          <a:ln w="19050" cmpd="sng">
            <a:solidFill>
              <a:srgbClr val="CC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5136" name="Text Box 16"/>
          <p:cNvSpPr txBox="1">
            <a:spLocks noChangeArrowheads="1"/>
          </p:cNvSpPr>
          <p:nvPr/>
        </p:nvSpPr>
        <p:spPr bwMode="auto">
          <a:xfrm flipH="1">
            <a:off x="7770813" y="5589588"/>
            <a:ext cx="1092200" cy="425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/>
            <a:r>
              <a:rPr lang="en-GB" altLang="it-IT" sz="1400"/>
              <a:t>Action potential</a:t>
            </a:r>
            <a:endParaRPr lang="en-US" altLang="it-IT" sz="1400"/>
          </a:p>
        </p:txBody>
      </p:sp>
      <p:sp>
        <p:nvSpPr>
          <p:cNvPr id="5137" name="Text Box 17"/>
          <p:cNvSpPr txBox="1">
            <a:spLocks noChangeArrowheads="1"/>
          </p:cNvSpPr>
          <p:nvPr/>
        </p:nvSpPr>
        <p:spPr bwMode="auto">
          <a:xfrm flipH="1">
            <a:off x="7704138" y="6211888"/>
            <a:ext cx="1223962" cy="425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/>
            <a:r>
              <a:rPr lang="en-GB" altLang="it-IT" sz="1400"/>
              <a:t>External anal sphincter</a:t>
            </a:r>
            <a:endParaRPr lang="en-US" altLang="it-IT" sz="1400"/>
          </a:p>
        </p:txBody>
      </p:sp>
      <p:sp>
        <p:nvSpPr>
          <p:cNvPr id="5139" name="Line 19"/>
          <p:cNvSpPr>
            <a:spLocks noChangeShapeType="1"/>
          </p:cNvSpPr>
          <p:nvPr/>
        </p:nvSpPr>
        <p:spPr bwMode="auto">
          <a:xfrm flipH="1" flipV="1">
            <a:off x="7348538" y="4418013"/>
            <a:ext cx="247650" cy="2444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5140" name="Freeform 20"/>
          <p:cNvSpPr>
            <a:spLocks/>
          </p:cNvSpPr>
          <p:nvPr/>
        </p:nvSpPr>
        <p:spPr bwMode="auto">
          <a:xfrm>
            <a:off x="6778625" y="1439863"/>
            <a:ext cx="1619250" cy="3309937"/>
          </a:xfrm>
          <a:custGeom>
            <a:avLst/>
            <a:gdLst>
              <a:gd name="T0" fmla="*/ 910 w 1020"/>
              <a:gd name="T1" fmla="*/ 0 h 2085"/>
              <a:gd name="T2" fmla="*/ 992 w 1020"/>
              <a:gd name="T3" fmla="*/ 901 h 2085"/>
              <a:gd name="T4" fmla="*/ 744 w 1020"/>
              <a:gd name="T5" fmla="*/ 1613 h 2085"/>
              <a:gd name="T6" fmla="*/ 0 w 1020"/>
              <a:gd name="T7" fmla="*/ 2085 h 20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20" h="2085">
                <a:moveTo>
                  <a:pt x="910" y="0"/>
                </a:moveTo>
                <a:cubicBezTo>
                  <a:pt x="924" y="150"/>
                  <a:pt x="1020" y="632"/>
                  <a:pt x="992" y="901"/>
                </a:cubicBezTo>
                <a:cubicBezTo>
                  <a:pt x="964" y="1170"/>
                  <a:pt x="909" y="1416"/>
                  <a:pt x="744" y="1613"/>
                </a:cubicBezTo>
                <a:cubicBezTo>
                  <a:pt x="579" y="1810"/>
                  <a:pt x="155" y="1987"/>
                  <a:pt x="0" y="2085"/>
                </a:cubicBezTo>
              </a:path>
            </a:pathLst>
          </a:custGeom>
          <a:noFill/>
          <a:ln w="12700" cap="flat" cmpd="sng">
            <a:solidFill>
              <a:srgbClr val="009900"/>
            </a:solidFill>
            <a:prstDash val="solid"/>
            <a:round/>
            <a:headEnd type="none" w="med" len="med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5143" name="Freeform 23"/>
          <p:cNvSpPr>
            <a:spLocks/>
          </p:cNvSpPr>
          <p:nvPr/>
        </p:nvSpPr>
        <p:spPr bwMode="auto">
          <a:xfrm flipH="1">
            <a:off x="7943850" y="490538"/>
            <a:ext cx="1084263" cy="777875"/>
          </a:xfrm>
          <a:custGeom>
            <a:avLst/>
            <a:gdLst>
              <a:gd name="T0" fmla="*/ 364 w 545"/>
              <a:gd name="T1" fmla="*/ 336 h 371"/>
              <a:gd name="T2" fmla="*/ 494 w 545"/>
              <a:gd name="T3" fmla="*/ 295 h 371"/>
              <a:gd name="T4" fmla="*/ 538 w 545"/>
              <a:gd name="T5" fmla="*/ 232 h 371"/>
              <a:gd name="T6" fmla="*/ 545 w 545"/>
              <a:gd name="T7" fmla="*/ 138 h 371"/>
              <a:gd name="T8" fmla="*/ 517 w 545"/>
              <a:gd name="T9" fmla="*/ 125 h 371"/>
              <a:gd name="T10" fmla="*/ 454 w 545"/>
              <a:gd name="T11" fmla="*/ 117 h 371"/>
              <a:gd name="T12" fmla="*/ 140 w 545"/>
              <a:gd name="T13" fmla="*/ 23 h 371"/>
              <a:gd name="T14" fmla="*/ 39 w 545"/>
              <a:gd name="T15" fmla="*/ 39 h 371"/>
              <a:gd name="T16" fmla="*/ 5 w 545"/>
              <a:gd name="T17" fmla="*/ 259 h 371"/>
              <a:gd name="T18" fmla="*/ 8 w 545"/>
              <a:gd name="T19" fmla="*/ 320 h 371"/>
              <a:gd name="T20" fmla="*/ 38 w 545"/>
              <a:gd name="T21" fmla="*/ 364 h 371"/>
              <a:gd name="T22" fmla="*/ 223 w 545"/>
              <a:gd name="T23" fmla="*/ 363 h 371"/>
              <a:gd name="T24" fmla="*/ 364 w 545"/>
              <a:gd name="T25" fmla="*/ 336 h 3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45" h="371">
                <a:moveTo>
                  <a:pt x="364" y="336"/>
                </a:moveTo>
                <a:cubicBezTo>
                  <a:pt x="409" y="325"/>
                  <a:pt x="465" y="312"/>
                  <a:pt x="494" y="295"/>
                </a:cubicBezTo>
                <a:cubicBezTo>
                  <a:pt x="523" y="277"/>
                  <a:pt x="530" y="259"/>
                  <a:pt x="538" y="232"/>
                </a:cubicBezTo>
                <a:lnTo>
                  <a:pt x="545" y="138"/>
                </a:lnTo>
                <a:lnTo>
                  <a:pt x="517" y="125"/>
                </a:lnTo>
                <a:cubicBezTo>
                  <a:pt x="502" y="122"/>
                  <a:pt x="517" y="134"/>
                  <a:pt x="454" y="117"/>
                </a:cubicBezTo>
                <a:cubicBezTo>
                  <a:pt x="390" y="100"/>
                  <a:pt x="209" y="36"/>
                  <a:pt x="140" y="23"/>
                </a:cubicBezTo>
                <a:cubicBezTo>
                  <a:pt x="71" y="10"/>
                  <a:pt x="61" y="0"/>
                  <a:pt x="39" y="39"/>
                </a:cubicBezTo>
                <a:cubicBezTo>
                  <a:pt x="17" y="78"/>
                  <a:pt x="10" y="212"/>
                  <a:pt x="5" y="259"/>
                </a:cubicBezTo>
                <a:cubicBezTo>
                  <a:pt x="0" y="306"/>
                  <a:pt x="3" y="303"/>
                  <a:pt x="8" y="320"/>
                </a:cubicBezTo>
                <a:cubicBezTo>
                  <a:pt x="13" y="337"/>
                  <a:pt x="2" y="357"/>
                  <a:pt x="38" y="364"/>
                </a:cubicBezTo>
                <a:cubicBezTo>
                  <a:pt x="74" y="371"/>
                  <a:pt x="169" y="368"/>
                  <a:pt x="223" y="363"/>
                </a:cubicBezTo>
                <a:cubicBezTo>
                  <a:pt x="277" y="358"/>
                  <a:pt x="319" y="348"/>
                  <a:pt x="364" y="336"/>
                </a:cubicBezTo>
                <a:close/>
              </a:path>
            </a:pathLst>
          </a:custGeom>
          <a:solidFill>
            <a:srgbClr val="DDDDDD"/>
          </a:solidFill>
          <a:ln w="63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5144" name="Freeform 24"/>
          <p:cNvSpPr>
            <a:spLocks/>
          </p:cNvSpPr>
          <p:nvPr/>
        </p:nvSpPr>
        <p:spPr bwMode="auto">
          <a:xfrm flipH="1">
            <a:off x="7931150" y="368300"/>
            <a:ext cx="1119188" cy="876300"/>
          </a:xfrm>
          <a:custGeom>
            <a:avLst/>
            <a:gdLst>
              <a:gd name="T0" fmla="*/ 428 w 562"/>
              <a:gd name="T1" fmla="*/ 393 h 418"/>
              <a:gd name="T2" fmla="*/ 402 w 562"/>
              <a:gd name="T3" fmla="*/ 321 h 418"/>
              <a:gd name="T4" fmla="*/ 508 w 562"/>
              <a:gd name="T5" fmla="*/ 281 h 418"/>
              <a:gd name="T6" fmla="*/ 555 w 562"/>
              <a:gd name="T7" fmla="*/ 190 h 418"/>
              <a:gd name="T8" fmla="*/ 469 w 562"/>
              <a:gd name="T9" fmla="*/ 110 h 418"/>
              <a:gd name="T10" fmla="*/ 156 w 562"/>
              <a:gd name="T11" fmla="*/ 15 h 418"/>
              <a:gd name="T12" fmla="*/ 24 w 562"/>
              <a:gd name="T13" fmla="*/ 43 h 418"/>
              <a:gd name="T14" fmla="*/ 14 w 562"/>
              <a:gd name="T15" fmla="*/ 273 h 418"/>
              <a:gd name="T16" fmla="*/ 23 w 562"/>
              <a:gd name="T17" fmla="*/ 313 h 418"/>
              <a:gd name="T18" fmla="*/ 53 w 562"/>
              <a:gd name="T19" fmla="*/ 357 h 418"/>
              <a:gd name="T20" fmla="*/ 235 w 562"/>
              <a:gd name="T21" fmla="*/ 357 h 418"/>
              <a:gd name="T22" fmla="*/ 281 w 562"/>
              <a:gd name="T23" fmla="*/ 354 h 418"/>
              <a:gd name="T24" fmla="*/ 317 w 562"/>
              <a:gd name="T25" fmla="*/ 418 h 4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62" h="418">
                <a:moveTo>
                  <a:pt x="428" y="393"/>
                </a:moveTo>
                <a:cubicBezTo>
                  <a:pt x="423" y="382"/>
                  <a:pt x="389" y="340"/>
                  <a:pt x="402" y="321"/>
                </a:cubicBezTo>
                <a:cubicBezTo>
                  <a:pt x="415" y="302"/>
                  <a:pt x="483" y="303"/>
                  <a:pt x="508" y="281"/>
                </a:cubicBezTo>
                <a:cubicBezTo>
                  <a:pt x="533" y="259"/>
                  <a:pt x="562" y="219"/>
                  <a:pt x="555" y="190"/>
                </a:cubicBezTo>
                <a:cubicBezTo>
                  <a:pt x="548" y="161"/>
                  <a:pt x="535" y="138"/>
                  <a:pt x="469" y="110"/>
                </a:cubicBezTo>
                <a:cubicBezTo>
                  <a:pt x="402" y="80"/>
                  <a:pt x="230" y="26"/>
                  <a:pt x="156" y="15"/>
                </a:cubicBezTo>
                <a:cubicBezTo>
                  <a:pt x="82" y="4"/>
                  <a:pt x="48" y="0"/>
                  <a:pt x="24" y="43"/>
                </a:cubicBezTo>
                <a:cubicBezTo>
                  <a:pt x="0" y="86"/>
                  <a:pt x="14" y="228"/>
                  <a:pt x="14" y="273"/>
                </a:cubicBezTo>
                <a:cubicBezTo>
                  <a:pt x="14" y="318"/>
                  <a:pt x="17" y="299"/>
                  <a:pt x="23" y="313"/>
                </a:cubicBezTo>
                <a:cubicBezTo>
                  <a:pt x="29" y="327"/>
                  <a:pt x="18" y="350"/>
                  <a:pt x="53" y="357"/>
                </a:cubicBezTo>
                <a:cubicBezTo>
                  <a:pt x="88" y="365"/>
                  <a:pt x="197" y="358"/>
                  <a:pt x="235" y="357"/>
                </a:cubicBezTo>
                <a:cubicBezTo>
                  <a:pt x="273" y="356"/>
                  <a:pt x="267" y="344"/>
                  <a:pt x="281" y="354"/>
                </a:cubicBezTo>
                <a:cubicBezTo>
                  <a:pt x="295" y="364"/>
                  <a:pt x="310" y="405"/>
                  <a:pt x="317" y="418"/>
                </a:cubicBezTo>
              </a:path>
            </a:pathLst>
          </a:custGeom>
          <a:solidFill>
            <a:schemeClr val="bg1"/>
          </a:solidFill>
          <a:ln w="63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5145" name="Freeform 25"/>
          <p:cNvSpPr>
            <a:spLocks/>
          </p:cNvSpPr>
          <p:nvPr/>
        </p:nvSpPr>
        <p:spPr bwMode="auto">
          <a:xfrm flipH="1">
            <a:off x="8281988" y="461963"/>
            <a:ext cx="747712" cy="552450"/>
          </a:xfrm>
          <a:custGeom>
            <a:avLst/>
            <a:gdLst>
              <a:gd name="T0" fmla="*/ 4 w 376"/>
              <a:gd name="T1" fmla="*/ 174 h 263"/>
              <a:gd name="T2" fmla="*/ 39 w 376"/>
              <a:gd name="T3" fmla="*/ 175 h 263"/>
              <a:gd name="T4" fmla="*/ 78 w 376"/>
              <a:gd name="T5" fmla="*/ 203 h 263"/>
              <a:gd name="T6" fmla="*/ 106 w 376"/>
              <a:gd name="T7" fmla="*/ 254 h 263"/>
              <a:gd name="T8" fmla="*/ 203 w 376"/>
              <a:gd name="T9" fmla="*/ 260 h 263"/>
              <a:gd name="T10" fmla="*/ 278 w 376"/>
              <a:gd name="T11" fmla="*/ 240 h 263"/>
              <a:gd name="T12" fmla="*/ 318 w 376"/>
              <a:gd name="T13" fmla="*/ 203 h 263"/>
              <a:gd name="T14" fmla="*/ 369 w 376"/>
              <a:gd name="T15" fmla="*/ 172 h 263"/>
              <a:gd name="T16" fmla="*/ 358 w 376"/>
              <a:gd name="T17" fmla="*/ 135 h 263"/>
              <a:gd name="T18" fmla="*/ 296 w 376"/>
              <a:gd name="T19" fmla="*/ 129 h 263"/>
              <a:gd name="T20" fmla="*/ 279 w 376"/>
              <a:gd name="T21" fmla="*/ 89 h 263"/>
              <a:gd name="T22" fmla="*/ 305 w 376"/>
              <a:gd name="T23" fmla="*/ 14 h 263"/>
              <a:gd name="T24" fmla="*/ 254 w 376"/>
              <a:gd name="T25" fmla="*/ 0 h 263"/>
              <a:gd name="T26" fmla="*/ 225 w 376"/>
              <a:gd name="T27" fmla="*/ 29 h 263"/>
              <a:gd name="T28" fmla="*/ 187 w 376"/>
              <a:gd name="T29" fmla="*/ 43 h 263"/>
              <a:gd name="T30" fmla="*/ 147 w 376"/>
              <a:gd name="T31" fmla="*/ 68 h 263"/>
              <a:gd name="T32" fmla="*/ 124 w 376"/>
              <a:gd name="T33" fmla="*/ 108 h 263"/>
              <a:gd name="T34" fmla="*/ 69 w 376"/>
              <a:gd name="T35" fmla="*/ 130 h 263"/>
              <a:gd name="T36" fmla="*/ 0 w 376"/>
              <a:gd name="T37" fmla="*/ 120 h 263"/>
              <a:gd name="T38" fmla="*/ 4 w 376"/>
              <a:gd name="T39" fmla="*/ 174 h 2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376" h="263">
                <a:moveTo>
                  <a:pt x="4" y="174"/>
                </a:moveTo>
                <a:lnTo>
                  <a:pt x="39" y="175"/>
                </a:lnTo>
                <a:cubicBezTo>
                  <a:pt x="51" y="180"/>
                  <a:pt x="67" y="190"/>
                  <a:pt x="78" y="203"/>
                </a:cubicBezTo>
                <a:cubicBezTo>
                  <a:pt x="89" y="216"/>
                  <a:pt x="85" y="244"/>
                  <a:pt x="106" y="254"/>
                </a:cubicBezTo>
                <a:cubicBezTo>
                  <a:pt x="127" y="263"/>
                  <a:pt x="174" y="263"/>
                  <a:pt x="203" y="260"/>
                </a:cubicBezTo>
                <a:cubicBezTo>
                  <a:pt x="231" y="258"/>
                  <a:pt x="259" y="250"/>
                  <a:pt x="278" y="240"/>
                </a:cubicBezTo>
                <a:cubicBezTo>
                  <a:pt x="297" y="231"/>
                  <a:pt x="303" y="214"/>
                  <a:pt x="318" y="203"/>
                </a:cubicBezTo>
                <a:cubicBezTo>
                  <a:pt x="333" y="192"/>
                  <a:pt x="362" y="184"/>
                  <a:pt x="369" y="172"/>
                </a:cubicBezTo>
                <a:cubicBezTo>
                  <a:pt x="376" y="161"/>
                  <a:pt x="371" y="142"/>
                  <a:pt x="358" y="135"/>
                </a:cubicBezTo>
                <a:cubicBezTo>
                  <a:pt x="346" y="128"/>
                  <a:pt x="309" y="136"/>
                  <a:pt x="296" y="129"/>
                </a:cubicBezTo>
                <a:cubicBezTo>
                  <a:pt x="283" y="121"/>
                  <a:pt x="277" y="108"/>
                  <a:pt x="279" y="89"/>
                </a:cubicBezTo>
                <a:cubicBezTo>
                  <a:pt x="281" y="71"/>
                  <a:pt x="309" y="29"/>
                  <a:pt x="305" y="14"/>
                </a:cubicBezTo>
                <a:lnTo>
                  <a:pt x="254" y="0"/>
                </a:lnTo>
                <a:cubicBezTo>
                  <a:pt x="241" y="2"/>
                  <a:pt x="236" y="21"/>
                  <a:pt x="225" y="29"/>
                </a:cubicBezTo>
                <a:cubicBezTo>
                  <a:pt x="214" y="36"/>
                  <a:pt x="201" y="37"/>
                  <a:pt x="187" y="43"/>
                </a:cubicBezTo>
                <a:cubicBezTo>
                  <a:pt x="174" y="51"/>
                  <a:pt x="157" y="57"/>
                  <a:pt x="147" y="68"/>
                </a:cubicBezTo>
                <a:cubicBezTo>
                  <a:pt x="136" y="79"/>
                  <a:pt x="137" y="98"/>
                  <a:pt x="124" y="108"/>
                </a:cubicBezTo>
                <a:cubicBezTo>
                  <a:pt x="111" y="118"/>
                  <a:pt x="90" y="128"/>
                  <a:pt x="69" y="130"/>
                </a:cubicBezTo>
                <a:lnTo>
                  <a:pt x="0" y="120"/>
                </a:lnTo>
                <a:lnTo>
                  <a:pt x="4" y="174"/>
                </a:lnTo>
                <a:close/>
              </a:path>
            </a:pathLst>
          </a:custGeom>
          <a:solidFill>
            <a:srgbClr val="DDDDDD"/>
          </a:solidFill>
          <a:ln w="6350" cap="flat" cmpd="sng">
            <a:solidFill>
              <a:srgbClr val="EAEAEA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grpSp>
        <p:nvGrpSpPr>
          <p:cNvPr id="5146" name="Group 26"/>
          <p:cNvGrpSpPr>
            <a:grpSpLocks/>
          </p:cNvGrpSpPr>
          <p:nvPr/>
        </p:nvGrpSpPr>
        <p:grpSpPr bwMode="auto">
          <a:xfrm flipH="1">
            <a:off x="8272463" y="642938"/>
            <a:ext cx="344487" cy="269875"/>
            <a:chOff x="2522" y="1178"/>
            <a:chExt cx="278" cy="245"/>
          </a:xfrm>
        </p:grpSpPr>
        <p:sp>
          <p:nvSpPr>
            <p:cNvPr id="5147" name="Freeform 27"/>
            <p:cNvSpPr>
              <a:spLocks noChangeAspect="1"/>
            </p:cNvSpPr>
            <p:nvPr/>
          </p:nvSpPr>
          <p:spPr bwMode="auto">
            <a:xfrm rot="1207234">
              <a:off x="2717" y="1214"/>
              <a:ext cx="44" cy="53"/>
            </a:xfrm>
            <a:custGeom>
              <a:avLst/>
              <a:gdLst>
                <a:gd name="T0" fmla="*/ 2 w 19"/>
                <a:gd name="T1" fmla="*/ 15 h 15"/>
                <a:gd name="T2" fmla="*/ 10 w 19"/>
                <a:gd name="T3" fmla="*/ 7 h 15"/>
                <a:gd name="T4" fmla="*/ 19 w 19"/>
                <a:gd name="T5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15">
                  <a:moveTo>
                    <a:pt x="2" y="15"/>
                  </a:moveTo>
                  <a:cubicBezTo>
                    <a:pt x="1" y="10"/>
                    <a:pt x="0" y="12"/>
                    <a:pt x="10" y="7"/>
                  </a:cubicBezTo>
                  <a:cubicBezTo>
                    <a:pt x="13" y="5"/>
                    <a:pt x="16" y="3"/>
                    <a:pt x="19" y="0"/>
                  </a:cubicBezTo>
                </a:path>
              </a:pathLst>
            </a:custGeom>
            <a:noFill/>
            <a:ln w="9525" cap="flat" cmpd="sng">
              <a:solidFill>
                <a:srgbClr val="0099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5148" name="Freeform 28"/>
            <p:cNvSpPr>
              <a:spLocks noChangeAspect="1"/>
            </p:cNvSpPr>
            <p:nvPr/>
          </p:nvSpPr>
          <p:spPr bwMode="auto">
            <a:xfrm rot="-212287">
              <a:off x="2622" y="1178"/>
              <a:ext cx="32" cy="85"/>
            </a:xfrm>
            <a:custGeom>
              <a:avLst/>
              <a:gdLst>
                <a:gd name="T0" fmla="*/ 144 w 144"/>
                <a:gd name="T1" fmla="*/ 346 h 346"/>
                <a:gd name="T2" fmla="*/ 96 w 144"/>
                <a:gd name="T3" fmla="*/ 298 h 346"/>
                <a:gd name="T4" fmla="*/ 48 w 144"/>
                <a:gd name="T5" fmla="*/ 231 h 346"/>
                <a:gd name="T6" fmla="*/ 0 w 144"/>
                <a:gd name="T7" fmla="*/ 0 h 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4" h="346">
                  <a:moveTo>
                    <a:pt x="144" y="346"/>
                  </a:moveTo>
                  <a:cubicBezTo>
                    <a:pt x="124" y="332"/>
                    <a:pt x="117" y="311"/>
                    <a:pt x="96" y="298"/>
                  </a:cubicBezTo>
                  <a:cubicBezTo>
                    <a:pt x="87" y="272"/>
                    <a:pt x="58" y="260"/>
                    <a:pt x="48" y="231"/>
                  </a:cubicBezTo>
                  <a:cubicBezTo>
                    <a:pt x="44" y="113"/>
                    <a:pt x="70" y="70"/>
                    <a:pt x="0" y="0"/>
                  </a:cubicBezTo>
                </a:path>
              </a:pathLst>
            </a:custGeom>
            <a:noFill/>
            <a:ln w="9525" cap="flat" cmpd="sng">
              <a:solidFill>
                <a:srgbClr val="0099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5149" name="Freeform 29"/>
            <p:cNvSpPr>
              <a:spLocks noChangeAspect="1"/>
            </p:cNvSpPr>
            <p:nvPr/>
          </p:nvSpPr>
          <p:spPr bwMode="auto">
            <a:xfrm rot="-212287">
              <a:off x="2522" y="1290"/>
              <a:ext cx="80" cy="32"/>
            </a:xfrm>
            <a:custGeom>
              <a:avLst/>
              <a:gdLst>
                <a:gd name="T0" fmla="*/ 340 w 340"/>
                <a:gd name="T1" fmla="*/ 129 h 135"/>
                <a:gd name="T2" fmla="*/ 288 w 340"/>
                <a:gd name="T3" fmla="*/ 120 h 135"/>
                <a:gd name="T4" fmla="*/ 244 w 340"/>
                <a:gd name="T5" fmla="*/ 81 h 135"/>
                <a:gd name="T6" fmla="*/ 0 w 340"/>
                <a:gd name="T7" fmla="*/ 14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0" h="135">
                  <a:moveTo>
                    <a:pt x="340" y="129"/>
                  </a:moveTo>
                  <a:cubicBezTo>
                    <a:pt x="317" y="135"/>
                    <a:pt x="310" y="128"/>
                    <a:pt x="288" y="120"/>
                  </a:cubicBezTo>
                  <a:cubicBezTo>
                    <a:pt x="255" y="87"/>
                    <a:pt x="270" y="99"/>
                    <a:pt x="244" y="81"/>
                  </a:cubicBezTo>
                  <a:cubicBezTo>
                    <a:pt x="192" y="0"/>
                    <a:pt x="84" y="14"/>
                    <a:pt x="0" y="14"/>
                  </a:cubicBezTo>
                </a:path>
              </a:pathLst>
            </a:custGeom>
            <a:noFill/>
            <a:ln w="9525" cap="flat" cmpd="sng">
              <a:solidFill>
                <a:srgbClr val="0099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5150" name="Freeform 30"/>
            <p:cNvSpPr>
              <a:spLocks noChangeAspect="1"/>
            </p:cNvSpPr>
            <p:nvPr/>
          </p:nvSpPr>
          <p:spPr bwMode="auto">
            <a:xfrm rot="-212287">
              <a:off x="2545" y="1370"/>
              <a:ext cx="110" cy="53"/>
            </a:xfrm>
            <a:custGeom>
              <a:avLst/>
              <a:gdLst>
                <a:gd name="T0" fmla="*/ 456 w 456"/>
                <a:gd name="T1" fmla="*/ 0 h 216"/>
                <a:gd name="T2" fmla="*/ 408 w 456"/>
                <a:gd name="T3" fmla="*/ 19 h 216"/>
                <a:gd name="T4" fmla="*/ 379 w 456"/>
                <a:gd name="T5" fmla="*/ 39 h 216"/>
                <a:gd name="T6" fmla="*/ 375 w 456"/>
                <a:gd name="T7" fmla="*/ 53 h 216"/>
                <a:gd name="T8" fmla="*/ 331 w 456"/>
                <a:gd name="T9" fmla="*/ 91 h 216"/>
                <a:gd name="T10" fmla="*/ 269 w 456"/>
                <a:gd name="T11" fmla="*/ 135 h 216"/>
                <a:gd name="T12" fmla="*/ 159 w 456"/>
                <a:gd name="T13" fmla="*/ 139 h 216"/>
                <a:gd name="T14" fmla="*/ 82 w 456"/>
                <a:gd name="T15" fmla="*/ 154 h 216"/>
                <a:gd name="T16" fmla="*/ 10 w 456"/>
                <a:gd name="T17" fmla="*/ 202 h 216"/>
                <a:gd name="T18" fmla="*/ 0 w 456"/>
                <a:gd name="T19" fmla="*/ 216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56" h="216">
                  <a:moveTo>
                    <a:pt x="456" y="0"/>
                  </a:moveTo>
                  <a:cubicBezTo>
                    <a:pt x="442" y="10"/>
                    <a:pt x="408" y="19"/>
                    <a:pt x="408" y="19"/>
                  </a:cubicBezTo>
                  <a:cubicBezTo>
                    <a:pt x="398" y="26"/>
                    <a:pt x="382" y="28"/>
                    <a:pt x="379" y="39"/>
                  </a:cubicBezTo>
                  <a:cubicBezTo>
                    <a:pt x="378" y="44"/>
                    <a:pt x="378" y="49"/>
                    <a:pt x="375" y="53"/>
                  </a:cubicBezTo>
                  <a:cubicBezTo>
                    <a:pt x="363" y="68"/>
                    <a:pt x="344" y="77"/>
                    <a:pt x="331" y="91"/>
                  </a:cubicBezTo>
                  <a:cubicBezTo>
                    <a:pt x="313" y="109"/>
                    <a:pt x="297" y="133"/>
                    <a:pt x="269" y="135"/>
                  </a:cubicBezTo>
                  <a:cubicBezTo>
                    <a:pt x="232" y="138"/>
                    <a:pt x="196" y="138"/>
                    <a:pt x="159" y="139"/>
                  </a:cubicBezTo>
                  <a:cubicBezTo>
                    <a:pt x="134" y="143"/>
                    <a:pt x="105" y="143"/>
                    <a:pt x="82" y="154"/>
                  </a:cubicBezTo>
                  <a:cubicBezTo>
                    <a:pt x="56" y="167"/>
                    <a:pt x="33" y="194"/>
                    <a:pt x="10" y="202"/>
                  </a:cubicBezTo>
                  <a:cubicBezTo>
                    <a:pt x="7" y="207"/>
                    <a:pt x="0" y="216"/>
                    <a:pt x="0" y="216"/>
                  </a:cubicBezTo>
                </a:path>
              </a:pathLst>
            </a:custGeom>
            <a:noFill/>
            <a:ln w="9525" cap="flat" cmpd="sng">
              <a:solidFill>
                <a:srgbClr val="0099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5151" name="Freeform 31"/>
            <p:cNvSpPr>
              <a:spLocks noChangeAspect="1"/>
            </p:cNvSpPr>
            <p:nvPr/>
          </p:nvSpPr>
          <p:spPr bwMode="auto">
            <a:xfrm rot="-871002">
              <a:off x="2743" y="1322"/>
              <a:ext cx="57" cy="49"/>
            </a:xfrm>
            <a:custGeom>
              <a:avLst/>
              <a:gdLst>
                <a:gd name="T0" fmla="*/ 0 w 25"/>
                <a:gd name="T1" fmla="*/ 0 h 14"/>
                <a:gd name="T2" fmla="*/ 7 w 25"/>
                <a:gd name="T3" fmla="*/ 9 h 14"/>
                <a:gd name="T4" fmla="*/ 23 w 25"/>
                <a:gd name="T5" fmla="*/ 1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14">
                  <a:moveTo>
                    <a:pt x="0" y="0"/>
                  </a:moveTo>
                  <a:cubicBezTo>
                    <a:pt x="1" y="4"/>
                    <a:pt x="1" y="7"/>
                    <a:pt x="7" y="9"/>
                  </a:cubicBezTo>
                  <a:cubicBezTo>
                    <a:pt x="25" y="12"/>
                    <a:pt x="13" y="14"/>
                    <a:pt x="23" y="10"/>
                  </a:cubicBezTo>
                </a:path>
              </a:pathLst>
            </a:custGeom>
            <a:noFill/>
            <a:ln w="9525" cap="flat" cmpd="sng">
              <a:solidFill>
                <a:srgbClr val="0099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5152" name="Freeform 32"/>
            <p:cNvSpPr>
              <a:spLocks/>
            </p:cNvSpPr>
            <p:nvPr/>
          </p:nvSpPr>
          <p:spPr bwMode="auto">
            <a:xfrm rot="1207234">
              <a:off x="2602" y="1233"/>
              <a:ext cx="142" cy="158"/>
            </a:xfrm>
            <a:custGeom>
              <a:avLst/>
              <a:gdLst>
                <a:gd name="T0" fmla="*/ 15 w 62"/>
                <a:gd name="T1" fmla="*/ 28 h 54"/>
                <a:gd name="T2" fmla="*/ 17 w 62"/>
                <a:gd name="T3" fmla="*/ 22 h 54"/>
                <a:gd name="T4" fmla="*/ 15 w 62"/>
                <a:gd name="T5" fmla="*/ 11 h 54"/>
                <a:gd name="T6" fmla="*/ 30 w 62"/>
                <a:gd name="T7" fmla="*/ 9 h 54"/>
                <a:gd name="T8" fmla="*/ 40 w 62"/>
                <a:gd name="T9" fmla="*/ 0 h 54"/>
                <a:gd name="T10" fmla="*/ 39 w 62"/>
                <a:gd name="T11" fmla="*/ 14 h 54"/>
                <a:gd name="T12" fmla="*/ 55 w 62"/>
                <a:gd name="T13" fmla="*/ 18 h 54"/>
                <a:gd name="T14" fmla="*/ 61 w 62"/>
                <a:gd name="T15" fmla="*/ 25 h 54"/>
                <a:gd name="T16" fmla="*/ 48 w 62"/>
                <a:gd name="T17" fmla="*/ 33 h 54"/>
                <a:gd name="T18" fmla="*/ 52 w 62"/>
                <a:gd name="T19" fmla="*/ 51 h 54"/>
                <a:gd name="T20" fmla="*/ 37 w 62"/>
                <a:gd name="T21" fmla="*/ 45 h 54"/>
                <a:gd name="T22" fmla="*/ 25 w 62"/>
                <a:gd name="T23" fmla="*/ 54 h 54"/>
                <a:gd name="T24" fmla="*/ 19 w 62"/>
                <a:gd name="T25" fmla="*/ 43 h 54"/>
                <a:gd name="T26" fmla="*/ 0 w 62"/>
                <a:gd name="T27" fmla="*/ 39 h 54"/>
                <a:gd name="T28" fmla="*/ 15 w 62"/>
                <a:gd name="T29" fmla="*/ 28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2" h="54">
                  <a:moveTo>
                    <a:pt x="15" y="28"/>
                  </a:moveTo>
                  <a:cubicBezTo>
                    <a:pt x="18" y="25"/>
                    <a:pt x="16" y="24"/>
                    <a:pt x="17" y="22"/>
                  </a:cubicBezTo>
                  <a:cubicBezTo>
                    <a:pt x="16" y="18"/>
                    <a:pt x="13" y="13"/>
                    <a:pt x="15" y="11"/>
                  </a:cubicBezTo>
                  <a:cubicBezTo>
                    <a:pt x="18" y="9"/>
                    <a:pt x="26" y="11"/>
                    <a:pt x="30" y="9"/>
                  </a:cubicBezTo>
                  <a:cubicBezTo>
                    <a:pt x="34" y="7"/>
                    <a:pt x="39" y="0"/>
                    <a:pt x="40" y="0"/>
                  </a:cubicBezTo>
                  <a:cubicBezTo>
                    <a:pt x="42" y="2"/>
                    <a:pt x="37" y="10"/>
                    <a:pt x="39" y="14"/>
                  </a:cubicBezTo>
                  <a:cubicBezTo>
                    <a:pt x="41" y="16"/>
                    <a:pt x="52" y="16"/>
                    <a:pt x="55" y="18"/>
                  </a:cubicBezTo>
                  <a:cubicBezTo>
                    <a:pt x="58" y="20"/>
                    <a:pt x="62" y="23"/>
                    <a:pt x="61" y="25"/>
                  </a:cubicBezTo>
                  <a:cubicBezTo>
                    <a:pt x="60" y="27"/>
                    <a:pt x="49" y="29"/>
                    <a:pt x="48" y="33"/>
                  </a:cubicBezTo>
                  <a:cubicBezTo>
                    <a:pt x="47" y="37"/>
                    <a:pt x="54" y="49"/>
                    <a:pt x="52" y="51"/>
                  </a:cubicBezTo>
                  <a:cubicBezTo>
                    <a:pt x="50" y="53"/>
                    <a:pt x="41" y="45"/>
                    <a:pt x="37" y="45"/>
                  </a:cubicBezTo>
                  <a:cubicBezTo>
                    <a:pt x="33" y="45"/>
                    <a:pt x="29" y="54"/>
                    <a:pt x="25" y="54"/>
                  </a:cubicBezTo>
                  <a:cubicBezTo>
                    <a:pt x="23" y="54"/>
                    <a:pt x="23" y="46"/>
                    <a:pt x="19" y="43"/>
                  </a:cubicBezTo>
                  <a:cubicBezTo>
                    <a:pt x="15" y="41"/>
                    <a:pt x="1" y="41"/>
                    <a:pt x="0" y="39"/>
                  </a:cubicBezTo>
                  <a:cubicBezTo>
                    <a:pt x="0" y="36"/>
                    <a:pt x="13" y="31"/>
                    <a:pt x="15" y="28"/>
                  </a:cubicBezTo>
                  <a:close/>
                </a:path>
              </a:pathLst>
            </a:custGeom>
            <a:solidFill>
              <a:schemeClr val="bg1"/>
            </a:solidFill>
            <a:ln w="9525" cap="flat" cmpd="sng">
              <a:solidFill>
                <a:srgbClr val="0099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5153" name="Oval 33"/>
            <p:cNvSpPr>
              <a:spLocks noChangeArrowheads="1"/>
            </p:cNvSpPr>
            <p:nvPr/>
          </p:nvSpPr>
          <p:spPr bwMode="auto">
            <a:xfrm rot="-212287">
              <a:off x="2654" y="1307"/>
              <a:ext cx="35" cy="25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rgbClr val="0099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5164" name="Freeform 44"/>
          <p:cNvSpPr>
            <a:spLocks/>
          </p:cNvSpPr>
          <p:nvPr/>
        </p:nvSpPr>
        <p:spPr bwMode="auto">
          <a:xfrm flipH="1">
            <a:off x="8278813" y="862013"/>
            <a:ext cx="127000" cy="328612"/>
          </a:xfrm>
          <a:custGeom>
            <a:avLst/>
            <a:gdLst>
              <a:gd name="T0" fmla="*/ 0 w 64"/>
              <a:gd name="T1" fmla="*/ 0 h 156"/>
              <a:gd name="T2" fmla="*/ 21 w 64"/>
              <a:gd name="T3" fmla="*/ 72 h 156"/>
              <a:gd name="T4" fmla="*/ 64 w 64"/>
              <a:gd name="T5" fmla="*/ 156 h 1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4" h="156">
                <a:moveTo>
                  <a:pt x="0" y="0"/>
                </a:moveTo>
                <a:cubicBezTo>
                  <a:pt x="3" y="12"/>
                  <a:pt x="10" y="46"/>
                  <a:pt x="21" y="72"/>
                </a:cubicBezTo>
                <a:cubicBezTo>
                  <a:pt x="32" y="98"/>
                  <a:pt x="55" y="139"/>
                  <a:pt x="64" y="156"/>
                </a:cubicBezTo>
              </a:path>
            </a:pathLst>
          </a:custGeom>
          <a:noFill/>
          <a:ln w="12700" cap="flat" cmpd="sng">
            <a:solidFill>
              <a:srgbClr val="0099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5165" name="Rectangle 45"/>
          <p:cNvSpPr>
            <a:spLocks noChangeArrowheads="1"/>
          </p:cNvSpPr>
          <p:nvPr/>
        </p:nvSpPr>
        <p:spPr bwMode="auto">
          <a:xfrm>
            <a:off x="8921750" y="290513"/>
            <a:ext cx="222250" cy="1079500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grpSp>
        <p:nvGrpSpPr>
          <p:cNvPr id="5174" name="Group 54"/>
          <p:cNvGrpSpPr>
            <a:grpSpLocks/>
          </p:cNvGrpSpPr>
          <p:nvPr/>
        </p:nvGrpSpPr>
        <p:grpSpPr bwMode="auto">
          <a:xfrm>
            <a:off x="5133975" y="4376738"/>
            <a:ext cx="1941513" cy="1941512"/>
            <a:chOff x="3357" y="2787"/>
            <a:chExt cx="1223" cy="1223"/>
          </a:xfrm>
        </p:grpSpPr>
        <p:sp>
          <p:nvSpPr>
            <p:cNvPr id="5175" name="Arc 55"/>
            <p:cNvSpPr>
              <a:spLocks noChangeAspect="1"/>
            </p:cNvSpPr>
            <p:nvPr/>
          </p:nvSpPr>
          <p:spPr bwMode="auto">
            <a:xfrm rot="-5994548">
              <a:off x="3357" y="2787"/>
              <a:ext cx="1223" cy="1223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21600 w 43200"/>
                <a:gd name="T1" fmla="*/ 0 h 43200"/>
                <a:gd name="T2" fmla="*/ 1874 w 43200"/>
                <a:gd name="T3" fmla="*/ 12799 h 43200"/>
                <a:gd name="T4" fmla="*/ 21600 w 432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3200" fill="none" extrusionOk="0">
                  <a:moveTo>
                    <a:pt x="21600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18567"/>
                    <a:pt x="638" y="15568"/>
                    <a:pt x="1874" y="12799"/>
                  </a:cubicBezTo>
                </a:path>
                <a:path w="43200" h="43200" stroke="0" extrusionOk="0">
                  <a:moveTo>
                    <a:pt x="21600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18567"/>
                    <a:pt x="638" y="15568"/>
                    <a:pt x="1874" y="12799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9050">
              <a:solidFill>
                <a:srgbClr val="009900"/>
              </a:solidFill>
              <a:round/>
              <a:headEnd type="oval" w="lg" len="lg"/>
              <a:tailEnd type="oval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5176" name="Oval 56"/>
            <p:cNvSpPr>
              <a:spLocks noChangeAspect="1" noChangeArrowheads="1"/>
            </p:cNvSpPr>
            <p:nvPr/>
          </p:nvSpPr>
          <p:spPr bwMode="auto">
            <a:xfrm>
              <a:off x="4367" y="2927"/>
              <a:ext cx="122" cy="122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5177" name="Freeform 57"/>
          <p:cNvSpPr>
            <a:spLocks noChangeAspect="1"/>
          </p:cNvSpPr>
          <p:nvPr/>
        </p:nvSpPr>
        <p:spPr bwMode="auto">
          <a:xfrm rot="3079899" flipH="1">
            <a:off x="6651625" y="4543425"/>
            <a:ext cx="341313" cy="360363"/>
          </a:xfrm>
          <a:custGeom>
            <a:avLst/>
            <a:gdLst>
              <a:gd name="T0" fmla="*/ 0 w 1152"/>
              <a:gd name="T1" fmla="*/ 480 h 1088"/>
              <a:gd name="T2" fmla="*/ 240 w 1152"/>
              <a:gd name="T3" fmla="*/ 432 h 1088"/>
              <a:gd name="T4" fmla="*/ 432 w 1152"/>
              <a:gd name="T5" fmla="*/ 96 h 1088"/>
              <a:gd name="T6" fmla="*/ 720 w 1152"/>
              <a:gd name="T7" fmla="*/ 1008 h 1088"/>
              <a:gd name="T8" fmla="*/ 912 w 1152"/>
              <a:gd name="T9" fmla="*/ 576 h 1088"/>
              <a:gd name="T10" fmla="*/ 1152 w 1152"/>
              <a:gd name="T11" fmla="*/ 480 h 10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152" h="1088">
                <a:moveTo>
                  <a:pt x="0" y="480"/>
                </a:moveTo>
                <a:cubicBezTo>
                  <a:pt x="84" y="488"/>
                  <a:pt x="168" y="496"/>
                  <a:pt x="240" y="432"/>
                </a:cubicBezTo>
                <a:cubicBezTo>
                  <a:pt x="312" y="368"/>
                  <a:pt x="352" y="0"/>
                  <a:pt x="432" y="96"/>
                </a:cubicBezTo>
                <a:cubicBezTo>
                  <a:pt x="512" y="192"/>
                  <a:pt x="640" y="928"/>
                  <a:pt x="720" y="1008"/>
                </a:cubicBezTo>
                <a:cubicBezTo>
                  <a:pt x="800" y="1088"/>
                  <a:pt x="840" y="664"/>
                  <a:pt x="912" y="576"/>
                </a:cubicBezTo>
                <a:cubicBezTo>
                  <a:pt x="984" y="488"/>
                  <a:pt x="1068" y="484"/>
                  <a:pt x="1152" y="480"/>
                </a:cubicBezTo>
              </a:path>
            </a:pathLst>
          </a:custGeom>
          <a:noFill/>
          <a:ln w="12700" cmpd="sng">
            <a:solidFill>
              <a:srgbClr val="CC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5178" name="Freeform 58"/>
          <p:cNvSpPr>
            <a:spLocks noChangeAspect="1"/>
          </p:cNvSpPr>
          <p:nvPr/>
        </p:nvSpPr>
        <p:spPr bwMode="auto">
          <a:xfrm rot="24442859" flipH="1" flipV="1">
            <a:off x="6653212" y="4530726"/>
            <a:ext cx="341313" cy="360362"/>
          </a:xfrm>
          <a:custGeom>
            <a:avLst/>
            <a:gdLst>
              <a:gd name="T0" fmla="*/ 0 w 1152"/>
              <a:gd name="T1" fmla="*/ 480 h 1088"/>
              <a:gd name="T2" fmla="*/ 240 w 1152"/>
              <a:gd name="T3" fmla="*/ 432 h 1088"/>
              <a:gd name="T4" fmla="*/ 432 w 1152"/>
              <a:gd name="T5" fmla="*/ 96 h 1088"/>
              <a:gd name="T6" fmla="*/ 720 w 1152"/>
              <a:gd name="T7" fmla="*/ 1008 h 1088"/>
              <a:gd name="T8" fmla="*/ 912 w 1152"/>
              <a:gd name="T9" fmla="*/ 576 h 1088"/>
              <a:gd name="T10" fmla="*/ 1152 w 1152"/>
              <a:gd name="T11" fmla="*/ 480 h 10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152" h="1088">
                <a:moveTo>
                  <a:pt x="0" y="480"/>
                </a:moveTo>
                <a:cubicBezTo>
                  <a:pt x="84" y="488"/>
                  <a:pt x="168" y="496"/>
                  <a:pt x="240" y="432"/>
                </a:cubicBezTo>
                <a:cubicBezTo>
                  <a:pt x="312" y="368"/>
                  <a:pt x="352" y="0"/>
                  <a:pt x="432" y="96"/>
                </a:cubicBezTo>
                <a:cubicBezTo>
                  <a:pt x="512" y="192"/>
                  <a:pt x="640" y="928"/>
                  <a:pt x="720" y="1008"/>
                </a:cubicBezTo>
                <a:cubicBezTo>
                  <a:pt x="800" y="1088"/>
                  <a:pt x="840" y="664"/>
                  <a:pt x="912" y="576"/>
                </a:cubicBezTo>
                <a:cubicBezTo>
                  <a:pt x="984" y="488"/>
                  <a:pt x="1068" y="484"/>
                  <a:pt x="1152" y="480"/>
                </a:cubicBezTo>
              </a:path>
            </a:pathLst>
          </a:custGeom>
          <a:noFill/>
          <a:ln w="12700" cmpd="sng">
            <a:solidFill>
              <a:srgbClr val="CC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5181" name="Oval 61"/>
          <p:cNvSpPr>
            <a:spLocks noChangeAspect="1" noChangeArrowheads="1"/>
          </p:cNvSpPr>
          <p:nvPr/>
        </p:nvSpPr>
        <p:spPr bwMode="auto">
          <a:xfrm>
            <a:off x="8385175" y="754063"/>
            <a:ext cx="85725" cy="85725"/>
          </a:xfrm>
          <a:prstGeom prst="ellipse">
            <a:avLst/>
          </a:prstGeom>
          <a:solidFill>
            <a:srgbClr val="FFFF66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grpSp>
        <p:nvGrpSpPr>
          <p:cNvPr id="5219" name="Group 99"/>
          <p:cNvGrpSpPr>
            <a:grpSpLocks/>
          </p:cNvGrpSpPr>
          <p:nvPr/>
        </p:nvGrpSpPr>
        <p:grpSpPr bwMode="auto">
          <a:xfrm>
            <a:off x="5456238" y="4679950"/>
            <a:ext cx="1295400" cy="1292225"/>
            <a:chOff x="3428" y="2924"/>
            <a:chExt cx="816" cy="814"/>
          </a:xfrm>
        </p:grpSpPr>
        <p:grpSp>
          <p:nvGrpSpPr>
            <p:cNvPr id="5184" name="Group 64"/>
            <p:cNvGrpSpPr>
              <a:grpSpLocks noChangeAspect="1"/>
            </p:cNvGrpSpPr>
            <p:nvPr/>
          </p:nvGrpSpPr>
          <p:grpSpPr bwMode="auto">
            <a:xfrm>
              <a:off x="3428" y="2924"/>
              <a:ext cx="816" cy="814"/>
              <a:chOff x="1216" y="2505"/>
              <a:chExt cx="1350" cy="1347"/>
            </a:xfrm>
          </p:grpSpPr>
          <p:sp>
            <p:nvSpPr>
              <p:cNvPr id="5185" name="Oval 65"/>
              <p:cNvSpPr>
                <a:spLocks noChangeAspect="1" noChangeArrowheads="1"/>
              </p:cNvSpPr>
              <p:nvPr/>
            </p:nvSpPr>
            <p:spPr bwMode="auto">
              <a:xfrm>
                <a:off x="1859" y="2505"/>
                <a:ext cx="68" cy="68"/>
              </a:xfrm>
              <a:prstGeom prst="ellipse">
                <a:avLst/>
              </a:prstGeom>
              <a:solidFill>
                <a:schemeClr val="bg1"/>
              </a:solidFill>
              <a:ln w="222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5186" name="Oval 66"/>
              <p:cNvSpPr>
                <a:spLocks noChangeAspect="1" noChangeArrowheads="1"/>
              </p:cNvSpPr>
              <p:nvPr/>
            </p:nvSpPr>
            <p:spPr bwMode="auto">
              <a:xfrm>
                <a:off x="2104" y="2554"/>
                <a:ext cx="68" cy="68"/>
              </a:xfrm>
              <a:prstGeom prst="ellipse">
                <a:avLst/>
              </a:prstGeom>
              <a:solidFill>
                <a:schemeClr val="bg1"/>
              </a:solidFill>
              <a:ln w="222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5187" name="Oval 67"/>
              <p:cNvSpPr>
                <a:spLocks noChangeAspect="1" noChangeArrowheads="1"/>
              </p:cNvSpPr>
              <p:nvPr/>
            </p:nvSpPr>
            <p:spPr bwMode="auto">
              <a:xfrm>
                <a:off x="2312" y="2691"/>
                <a:ext cx="68" cy="68"/>
              </a:xfrm>
              <a:prstGeom prst="ellipse">
                <a:avLst/>
              </a:prstGeom>
              <a:solidFill>
                <a:schemeClr val="bg1"/>
              </a:solidFill>
              <a:ln w="222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5188" name="Oval 68"/>
              <p:cNvSpPr>
                <a:spLocks noChangeAspect="1" noChangeArrowheads="1"/>
              </p:cNvSpPr>
              <p:nvPr/>
            </p:nvSpPr>
            <p:spPr bwMode="auto">
              <a:xfrm>
                <a:off x="2450" y="2900"/>
                <a:ext cx="68" cy="68"/>
              </a:xfrm>
              <a:prstGeom prst="ellipse">
                <a:avLst/>
              </a:prstGeom>
              <a:solidFill>
                <a:schemeClr val="bg1"/>
              </a:solidFill>
              <a:ln w="222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5189" name="Oval 69"/>
              <p:cNvSpPr>
                <a:spLocks noChangeAspect="1" noChangeArrowheads="1"/>
              </p:cNvSpPr>
              <p:nvPr/>
            </p:nvSpPr>
            <p:spPr bwMode="auto">
              <a:xfrm>
                <a:off x="2498" y="3145"/>
                <a:ext cx="68" cy="68"/>
              </a:xfrm>
              <a:prstGeom prst="ellipse">
                <a:avLst/>
              </a:prstGeom>
              <a:solidFill>
                <a:schemeClr val="bg1"/>
              </a:solidFill>
              <a:ln w="222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5190" name="Oval 70"/>
              <p:cNvSpPr>
                <a:spLocks noChangeAspect="1" noChangeArrowheads="1"/>
              </p:cNvSpPr>
              <p:nvPr/>
            </p:nvSpPr>
            <p:spPr bwMode="auto">
              <a:xfrm>
                <a:off x="2450" y="3389"/>
                <a:ext cx="68" cy="68"/>
              </a:xfrm>
              <a:prstGeom prst="ellipse">
                <a:avLst/>
              </a:prstGeom>
              <a:solidFill>
                <a:schemeClr val="bg1"/>
              </a:solidFill>
              <a:ln w="222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5191" name="Oval 71"/>
              <p:cNvSpPr>
                <a:spLocks noChangeAspect="1" noChangeArrowheads="1"/>
              </p:cNvSpPr>
              <p:nvPr/>
            </p:nvSpPr>
            <p:spPr bwMode="auto">
              <a:xfrm>
                <a:off x="2312" y="3598"/>
                <a:ext cx="68" cy="68"/>
              </a:xfrm>
              <a:prstGeom prst="ellipse">
                <a:avLst/>
              </a:prstGeom>
              <a:solidFill>
                <a:schemeClr val="bg1"/>
              </a:solidFill>
              <a:ln w="222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5192" name="Oval 72"/>
              <p:cNvSpPr>
                <a:spLocks noChangeAspect="1" noChangeArrowheads="1"/>
              </p:cNvSpPr>
              <p:nvPr/>
            </p:nvSpPr>
            <p:spPr bwMode="auto">
              <a:xfrm>
                <a:off x="2104" y="3735"/>
                <a:ext cx="68" cy="68"/>
              </a:xfrm>
              <a:prstGeom prst="ellipse">
                <a:avLst/>
              </a:prstGeom>
              <a:solidFill>
                <a:schemeClr val="bg1"/>
              </a:solidFill>
              <a:ln w="222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5193" name="Oval 73"/>
              <p:cNvSpPr>
                <a:spLocks noChangeAspect="1" noChangeArrowheads="1"/>
              </p:cNvSpPr>
              <p:nvPr/>
            </p:nvSpPr>
            <p:spPr bwMode="auto">
              <a:xfrm>
                <a:off x="1859" y="3784"/>
                <a:ext cx="68" cy="68"/>
              </a:xfrm>
              <a:prstGeom prst="ellipse">
                <a:avLst/>
              </a:prstGeom>
              <a:solidFill>
                <a:schemeClr val="bg1"/>
              </a:solidFill>
              <a:ln w="222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5194" name="Oval 74"/>
              <p:cNvSpPr>
                <a:spLocks noChangeAspect="1" noChangeArrowheads="1"/>
              </p:cNvSpPr>
              <p:nvPr/>
            </p:nvSpPr>
            <p:spPr bwMode="auto">
              <a:xfrm>
                <a:off x="1611" y="3735"/>
                <a:ext cx="68" cy="68"/>
              </a:xfrm>
              <a:prstGeom prst="ellipse">
                <a:avLst/>
              </a:prstGeom>
              <a:solidFill>
                <a:schemeClr val="bg1"/>
              </a:solidFill>
              <a:ln w="222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5195" name="Oval 75"/>
              <p:cNvSpPr>
                <a:spLocks noChangeAspect="1" noChangeArrowheads="1"/>
              </p:cNvSpPr>
              <p:nvPr/>
            </p:nvSpPr>
            <p:spPr bwMode="auto">
              <a:xfrm>
                <a:off x="1403" y="3598"/>
                <a:ext cx="68" cy="68"/>
              </a:xfrm>
              <a:prstGeom prst="ellipse">
                <a:avLst/>
              </a:prstGeom>
              <a:solidFill>
                <a:schemeClr val="bg1"/>
              </a:solidFill>
              <a:ln w="222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5196" name="Oval 76"/>
              <p:cNvSpPr>
                <a:spLocks noChangeAspect="1" noChangeArrowheads="1"/>
              </p:cNvSpPr>
              <p:nvPr/>
            </p:nvSpPr>
            <p:spPr bwMode="auto">
              <a:xfrm>
                <a:off x="1265" y="3389"/>
                <a:ext cx="68" cy="68"/>
              </a:xfrm>
              <a:prstGeom prst="ellipse">
                <a:avLst/>
              </a:prstGeom>
              <a:solidFill>
                <a:schemeClr val="bg1"/>
              </a:solidFill>
              <a:ln w="222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5197" name="Oval 77"/>
              <p:cNvSpPr>
                <a:spLocks noChangeAspect="1" noChangeArrowheads="1"/>
              </p:cNvSpPr>
              <p:nvPr/>
            </p:nvSpPr>
            <p:spPr bwMode="auto">
              <a:xfrm>
                <a:off x="1216" y="3145"/>
                <a:ext cx="68" cy="68"/>
              </a:xfrm>
              <a:prstGeom prst="ellipse">
                <a:avLst/>
              </a:prstGeom>
              <a:solidFill>
                <a:schemeClr val="bg1"/>
              </a:solidFill>
              <a:ln w="222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5198" name="Oval 78"/>
              <p:cNvSpPr>
                <a:spLocks noChangeAspect="1" noChangeArrowheads="1"/>
              </p:cNvSpPr>
              <p:nvPr/>
            </p:nvSpPr>
            <p:spPr bwMode="auto">
              <a:xfrm>
                <a:off x="1265" y="2900"/>
                <a:ext cx="68" cy="68"/>
              </a:xfrm>
              <a:prstGeom prst="ellipse">
                <a:avLst/>
              </a:prstGeom>
              <a:solidFill>
                <a:schemeClr val="bg1"/>
              </a:solidFill>
              <a:ln w="222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5199" name="Oval 79"/>
              <p:cNvSpPr>
                <a:spLocks noChangeAspect="1" noChangeArrowheads="1"/>
              </p:cNvSpPr>
              <p:nvPr/>
            </p:nvSpPr>
            <p:spPr bwMode="auto">
              <a:xfrm>
                <a:off x="1403" y="2691"/>
                <a:ext cx="68" cy="68"/>
              </a:xfrm>
              <a:prstGeom prst="ellipse">
                <a:avLst/>
              </a:prstGeom>
              <a:solidFill>
                <a:schemeClr val="bg1"/>
              </a:solidFill>
              <a:ln w="222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5200" name="Oval 80"/>
              <p:cNvSpPr>
                <a:spLocks noChangeAspect="1" noChangeArrowheads="1"/>
              </p:cNvSpPr>
              <p:nvPr/>
            </p:nvSpPr>
            <p:spPr bwMode="auto">
              <a:xfrm>
                <a:off x="1611" y="2554"/>
                <a:ext cx="68" cy="68"/>
              </a:xfrm>
              <a:prstGeom prst="ellipse">
                <a:avLst/>
              </a:prstGeom>
              <a:solidFill>
                <a:schemeClr val="bg1"/>
              </a:solidFill>
              <a:ln w="222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</p:grpSp>
        <p:sp>
          <p:nvSpPr>
            <p:cNvPr id="5201" name="Oval 81"/>
            <p:cNvSpPr>
              <a:spLocks noChangeAspect="1" noChangeArrowheads="1"/>
            </p:cNvSpPr>
            <p:nvPr/>
          </p:nvSpPr>
          <p:spPr bwMode="auto">
            <a:xfrm>
              <a:off x="3452" y="2945"/>
              <a:ext cx="767" cy="767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5202" name="Rectangle 82"/>
            <p:cNvSpPr>
              <a:spLocks noChangeAspect="1" noChangeArrowheads="1"/>
            </p:cNvSpPr>
            <p:nvPr/>
          </p:nvSpPr>
          <p:spPr bwMode="auto">
            <a:xfrm>
              <a:off x="3815" y="2953"/>
              <a:ext cx="44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t-IT" altLang="it-IT" sz="1000" b="1">
                  <a:solidFill>
                    <a:srgbClr val="000000"/>
                  </a:solidFill>
                </a:rPr>
                <a:t>1</a:t>
              </a:r>
              <a:endParaRPr lang="it-IT" altLang="it-IT" sz="1000"/>
            </a:p>
          </p:txBody>
        </p:sp>
        <p:sp>
          <p:nvSpPr>
            <p:cNvPr id="5203" name="Rectangle 83"/>
            <p:cNvSpPr>
              <a:spLocks noChangeAspect="1" noChangeArrowheads="1"/>
            </p:cNvSpPr>
            <p:nvPr/>
          </p:nvSpPr>
          <p:spPr bwMode="auto">
            <a:xfrm>
              <a:off x="3814" y="3618"/>
              <a:ext cx="44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t-IT" altLang="it-IT" sz="1000" b="1">
                  <a:solidFill>
                    <a:srgbClr val="000000"/>
                  </a:solidFill>
                </a:rPr>
                <a:t>9</a:t>
              </a:r>
              <a:endParaRPr lang="it-IT" altLang="it-IT" sz="1000"/>
            </a:p>
          </p:txBody>
        </p:sp>
        <p:sp>
          <p:nvSpPr>
            <p:cNvPr id="5204" name="Rectangle 84"/>
            <p:cNvSpPr>
              <a:spLocks noChangeAspect="1" noChangeArrowheads="1"/>
            </p:cNvSpPr>
            <p:nvPr/>
          </p:nvSpPr>
          <p:spPr bwMode="auto">
            <a:xfrm>
              <a:off x="3486" y="3409"/>
              <a:ext cx="88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t-IT" altLang="it-IT" sz="1000" b="1">
                  <a:solidFill>
                    <a:srgbClr val="000000"/>
                  </a:solidFill>
                </a:rPr>
                <a:t>12</a:t>
              </a:r>
              <a:endParaRPr lang="it-IT" altLang="it-IT" sz="1000"/>
            </a:p>
          </p:txBody>
        </p:sp>
        <p:sp>
          <p:nvSpPr>
            <p:cNvPr id="5205" name="Rectangle 85"/>
            <p:cNvSpPr>
              <a:spLocks noChangeAspect="1" noChangeArrowheads="1"/>
            </p:cNvSpPr>
            <p:nvPr/>
          </p:nvSpPr>
          <p:spPr bwMode="auto">
            <a:xfrm>
              <a:off x="3468" y="3280"/>
              <a:ext cx="88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t-IT" altLang="it-IT" sz="1000" b="1">
                  <a:solidFill>
                    <a:srgbClr val="000000"/>
                  </a:solidFill>
                </a:rPr>
                <a:t>13</a:t>
              </a:r>
              <a:endParaRPr lang="it-IT" altLang="it-IT" sz="1000"/>
            </a:p>
          </p:txBody>
        </p:sp>
        <p:sp>
          <p:nvSpPr>
            <p:cNvPr id="5206" name="Rectangle 86"/>
            <p:cNvSpPr>
              <a:spLocks noChangeAspect="1" noChangeArrowheads="1"/>
            </p:cNvSpPr>
            <p:nvPr/>
          </p:nvSpPr>
          <p:spPr bwMode="auto">
            <a:xfrm>
              <a:off x="3496" y="3147"/>
              <a:ext cx="88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t-IT" altLang="it-IT" sz="1000" b="1">
                  <a:solidFill>
                    <a:srgbClr val="000000"/>
                  </a:solidFill>
                </a:rPr>
                <a:t>14</a:t>
              </a:r>
              <a:endParaRPr lang="it-IT" altLang="it-IT" sz="1000"/>
            </a:p>
          </p:txBody>
        </p:sp>
        <p:sp>
          <p:nvSpPr>
            <p:cNvPr id="5207" name="Rectangle 87"/>
            <p:cNvSpPr>
              <a:spLocks noChangeAspect="1" noChangeArrowheads="1"/>
            </p:cNvSpPr>
            <p:nvPr/>
          </p:nvSpPr>
          <p:spPr bwMode="auto">
            <a:xfrm>
              <a:off x="4122" y="3153"/>
              <a:ext cx="44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t-IT" altLang="it-IT" sz="1000" b="1">
                  <a:solidFill>
                    <a:srgbClr val="000000"/>
                  </a:solidFill>
                </a:rPr>
                <a:t>4</a:t>
              </a:r>
              <a:endParaRPr lang="it-IT" altLang="it-IT" sz="1000"/>
            </a:p>
          </p:txBody>
        </p:sp>
        <p:sp>
          <p:nvSpPr>
            <p:cNvPr id="5208" name="Rectangle 88"/>
            <p:cNvSpPr>
              <a:spLocks noChangeAspect="1" noChangeArrowheads="1"/>
            </p:cNvSpPr>
            <p:nvPr/>
          </p:nvSpPr>
          <p:spPr bwMode="auto">
            <a:xfrm>
              <a:off x="4144" y="3285"/>
              <a:ext cx="44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t-IT" altLang="it-IT" sz="1000" b="1">
                  <a:solidFill>
                    <a:srgbClr val="000000"/>
                  </a:solidFill>
                </a:rPr>
                <a:t>5</a:t>
              </a:r>
              <a:endParaRPr lang="it-IT" altLang="it-IT" sz="1000"/>
            </a:p>
          </p:txBody>
        </p:sp>
        <p:sp>
          <p:nvSpPr>
            <p:cNvPr id="5209" name="Rectangle 89"/>
            <p:cNvSpPr>
              <a:spLocks noChangeAspect="1" noChangeArrowheads="1"/>
            </p:cNvSpPr>
            <p:nvPr/>
          </p:nvSpPr>
          <p:spPr bwMode="auto">
            <a:xfrm>
              <a:off x="4123" y="3417"/>
              <a:ext cx="44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t-IT" altLang="it-IT" sz="1000" b="1">
                  <a:solidFill>
                    <a:srgbClr val="000000"/>
                  </a:solidFill>
                </a:rPr>
                <a:t>6</a:t>
              </a:r>
              <a:endParaRPr lang="it-IT" altLang="it-IT" sz="1000"/>
            </a:p>
          </p:txBody>
        </p:sp>
        <p:sp>
          <p:nvSpPr>
            <p:cNvPr id="5210" name="Rectangle 90"/>
            <p:cNvSpPr>
              <a:spLocks noChangeAspect="1" noChangeArrowheads="1"/>
            </p:cNvSpPr>
            <p:nvPr/>
          </p:nvSpPr>
          <p:spPr bwMode="auto">
            <a:xfrm>
              <a:off x="4055" y="3523"/>
              <a:ext cx="44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t-IT" altLang="it-IT" sz="1000" b="1">
                  <a:solidFill>
                    <a:srgbClr val="000000"/>
                  </a:solidFill>
                </a:rPr>
                <a:t>7</a:t>
              </a:r>
              <a:endParaRPr lang="it-IT" altLang="it-IT" sz="1000"/>
            </a:p>
          </p:txBody>
        </p:sp>
        <p:sp>
          <p:nvSpPr>
            <p:cNvPr id="5211" name="Rectangle 91"/>
            <p:cNvSpPr>
              <a:spLocks noChangeAspect="1" noChangeArrowheads="1"/>
            </p:cNvSpPr>
            <p:nvPr/>
          </p:nvSpPr>
          <p:spPr bwMode="auto">
            <a:xfrm>
              <a:off x="3561" y="3524"/>
              <a:ext cx="88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t-IT" altLang="it-IT" sz="1000" b="1">
                  <a:solidFill>
                    <a:srgbClr val="000000"/>
                  </a:solidFill>
                </a:rPr>
                <a:t>11</a:t>
              </a:r>
              <a:endParaRPr lang="it-IT" altLang="it-IT" sz="1000"/>
            </a:p>
          </p:txBody>
        </p:sp>
        <p:sp>
          <p:nvSpPr>
            <p:cNvPr id="5212" name="Rectangle 92"/>
            <p:cNvSpPr>
              <a:spLocks noChangeAspect="1" noChangeArrowheads="1"/>
            </p:cNvSpPr>
            <p:nvPr/>
          </p:nvSpPr>
          <p:spPr bwMode="auto">
            <a:xfrm>
              <a:off x="3952" y="3591"/>
              <a:ext cx="44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t-IT" altLang="it-IT" sz="1000" b="1">
                  <a:solidFill>
                    <a:srgbClr val="000000"/>
                  </a:solidFill>
                </a:rPr>
                <a:t>8</a:t>
              </a:r>
              <a:endParaRPr lang="it-IT" altLang="it-IT" sz="1000"/>
            </a:p>
          </p:txBody>
        </p:sp>
        <p:sp>
          <p:nvSpPr>
            <p:cNvPr id="5213" name="Rectangle 93"/>
            <p:cNvSpPr>
              <a:spLocks noChangeAspect="1" noChangeArrowheads="1"/>
            </p:cNvSpPr>
            <p:nvPr/>
          </p:nvSpPr>
          <p:spPr bwMode="auto">
            <a:xfrm>
              <a:off x="3673" y="3591"/>
              <a:ext cx="88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t-IT" altLang="it-IT" sz="1000" b="1">
                  <a:solidFill>
                    <a:srgbClr val="000000"/>
                  </a:solidFill>
                </a:rPr>
                <a:t>10</a:t>
              </a:r>
              <a:endParaRPr lang="it-IT" altLang="it-IT" sz="1000"/>
            </a:p>
          </p:txBody>
        </p:sp>
        <p:sp>
          <p:nvSpPr>
            <p:cNvPr id="5214" name="Rectangle 94"/>
            <p:cNvSpPr>
              <a:spLocks noChangeAspect="1" noChangeArrowheads="1"/>
            </p:cNvSpPr>
            <p:nvPr/>
          </p:nvSpPr>
          <p:spPr bwMode="auto">
            <a:xfrm>
              <a:off x="4048" y="3049"/>
              <a:ext cx="44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t-IT" altLang="it-IT" sz="1000" b="1">
                  <a:solidFill>
                    <a:srgbClr val="000000"/>
                  </a:solidFill>
                </a:rPr>
                <a:t>3</a:t>
              </a:r>
              <a:endParaRPr lang="it-IT" altLang="it-IT" sz="1000"/>
            </a:p>
          </p:txBody>
        </p:sp>
        <p:sp>
          <p:nvSpPr>
            <p:cNvPr id="5215" name="Rectangle 95"/>
            <p:cNvSpPr>
              <a:spLocks noChangeAspect="1" noChangeArrowheads="1"/>
            </p:cNvSpPr>
            <p:nvPr/>
          </p:nvSpPr>
          <p:spPr bwMode="auto">
            <a:xfrm>
              <a:off x="3569" y="3043"/>
              <a:ext cx="88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t-IT" altLang="it-IT" sz="1000" b="1">
                  <a:solidFill>
                    <a:srgbClr val="000000"/>
                  </a:solidFill>
                </a:rPr>
                <a:t>15</a:t>
              </a:r>
              <a:endParaRPr lang="it-IT" altLang="it-IT" sz="1000"/>
            </a:p>
          </p:txBody>
        </p:sp>
        <p:sp>
          <p:nvSpPr>
            <p:cNvPr id="5216" name="Rectangle 96"/>
            <p:cNvSpPr>
              <a:spLocks noChangeAspect="1" noChangeArrowheads="1"/>
            </p:cNvSpPr>
            <p:nvPr/>
          </p:nvSpPr>
          <p:spPr bwMode="auto">
            <a:xfrm>
              <a:off x="3942" y="2984"/>
              <a:ext cx="44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t-IT" altLang="it-IT" sz="1000" b="1">
                  <a:solidFill>
                    <a:srgbClr val="000000"/>
                  </a:solidFill>
                </a:rPr>
                <a:t>2</a:t>
              </a:r>
              <a:endParaRPr lang="it-IT" altLang="it-IT" sz="1000"/>
            </a:p>
          </p:txBody>
        </p:sp>
        <p:sp>
          <p:nvSpPr>
            <p:cNvPr id="5217" name="Rectangle 97"/>
            <p:cNvSpPr>
              <a:spLocks noChangeAspect="1" noChangeArrowheads="1"/>
            </p:cNvSpPr>
            <p:nvPr/>
          </p:nvSpPr>
          <p:spPr bwMode="auto">
            <a:xfrm>
              <a:off x="3685" y="2970"/>
              <a:ext cx="88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t-IT" altLang="it-IT" sz="1000" b="1">
                  <a:solidFill>
                    <a:srgbClr val="000000"/>
                  </a:solidFill>
                </a:rPr>
                <a:t>16</a:t>
              </a:r>
              <a:endParaRPr lang="it-IT" altLang="it-IT" sz="1000"/>
            </a:p>
          </p:txBody>
        </p:sp>
      </p:grpSp>
      <p:grpSp>
        <p:nvGrpSpPr>
          <p:cNvPr id="5225" name="Group 105"/>
          <p:cNvGrpSpPr>
            <a:grpSpLocks/>
          </p:cNvGrpSpPr>
          <p:nvPr/>
        </p:nvGrpSpPr>
        <p:grpSpPr bwMode="auto">
          <a:xfrm>
            <a:off x="2335213" y="2257425"/>
            <a:ext cx="1503362" cy="4189413"/>
            <a:chOff x="1441" y="1314"/>
            <a:chExt cx="947" cy="2639"/>
          </a:xfrm>
        </p:grpSpPr>
        <p:sp>
          <p:nvSpPr>
            <p:cNvPr id="5226" name="Freeform 27"/>
            <p:cNvSpPr>
              <a:spLocks noChangeAspect="1"/>
            </p:cNvSpPr>
            <p:nvPr/>
          </p:nvSpPr>
          <p:spPr bwMode="auto">
            <a:xfrm>
              <a:off x="1441" y="3934"/>
              <a:ext cx="947" cy="19"/>
            </a:xfrm>
            <a:custGeom>
              <a:avLst/>
              <a:gdLst>
                <a:gd name="T0" fmla="*/ 0 w 854"/>
                <a:gd name="T1" fmla="*/ 6 h 6"/>
                <a:gd name="T2" fmla="*/ 24 w 854"/>
                <a:gd name="T3" fmla="*/ 6 h 6"/>
                <a:gd name="T4" fmla="*/ 49 w 854"/>
                <a:gd name="T5" fmla="*/ 6 h 6"/>
                <a:gd name="T6" fmla="*/ 73 w 854"/>
                <a:gd name="T7" fmla="*/ 6 h 6"/>
                <a:gd name="T8" fmla="*/ 97 w 854"/>
                <a:gd name="T9" fmla="*/ 6 h 6"/>
                <a:gd name="T10" fmla="*/ 122 w 854"/>
                <a:gd name="T11" fmla="*/ 6 h 6"/>
                <a:gd name="T12" fmla="*/ 146 w 854"/>
                <a:gd name="T13" fmla="*/ 6 h 6"/>
                <a:gd name="T14" fmla="*/ 171 w 854"/>
                <a:gd name="T15" fmla="*/ 6 h 6"/>
                <a:gd name="T16" fmla="*/ 195 w 854"/>
                <a:gd name="T17" fmla="*/ 6 h 6"/>
                <a:gd name="T18" fmla="*/ 219 w 854"/>
                <a:gd name="T19" fmla="*/ 6 h 6"/>
                <a:gd name="T20" fmla="*/ 244 w 854"/>
                <a:gd name="T21" fmla="*/ 6 h 6"/>
                <a:gd name="T22" fmla="*/ 268 w 854"/>
                <a:gd name="T23" fmla="*/ 6 h 6"/>
                <a:gd name="T24" fmla="*/ 293 w 854"/>
                <a:gd name="T25" fmla="*/ 6 h 6"/>
                <a:gd name="T26" fmla="*/ 317 w 854"/>
                <a:gd name="T27" fmla="*/ 6 h 6"/>
                <a:gd name="T28" fmla="*/ 341 w 854"/>
                <a:gd name="T29" fmla="*/ 6 h 6"/>
                <a:gd name="T30" fmla="*/ 366 w 854"/>
                <a:gd name="T31" fmla="*/ 6 h 6"/>
                <a:gd name="T32" fmla="*/ 390 w 854"/>
                <a:gd name="T33" fmla="*/ 6 h 6"/>
                <a:gd name="T34" fmla="*/ 415 w 854"/>
                <a:gd name="T35" fmla="*/ 6 h 6"/>
                <a:gd name="T36" fmla="*/ 439 w 854"/>
                <a:gd name="T37" fmla="*/ 6 h 6"/>
                <a:gd name="T38" fmla="*/ 463 w 854"/>
                <a:gd name="T39" fmla="*/ 6 h 6"/>
                <a:gd name="T40" fmla="*/ 488 w 854"/>
                <a:gd name="T41" fmla="*/ 6 h 6"/>
                <a:gd name="T42" fmla="*/ 512 w 854"/>
                <a:gd name="T43" fmla="*/ 6 h 6"/>
                <a:gd name="T44" fmla="*/ 536 w 854"/>
                <a:gd name="T45" fmla="*/ 6 h 6"/>
                <a:gd name="T46" fmla="*/ 561 w 854"/>
                <a:gd name="T47" fmla="*/ 0 h 6"/>
                <a:gd name="T48" fmla="*/ 585 w 854"/>
                <a:gd name="T49" fmla="*/ 0 h 6"/>
                <a:gd name="T50" fmla="*/ 610 w 854"/>
                <a:gd name="T51" fmla="*/ 0 h 6"/>
                <a:gd name="T52" fmla="*/ 634 w 854"/>
                <a:gd name="T53" fmla="*/ 6 h 6"/>
                <a:gd name="T54" fmla="*/ 658 w 854"/>
                <a:gd name="T55" fmla="*/ 6 h 6"/>
                <a:gd name="T56" fmla="*/ 683 w 854"/>
                <a:gd name="T57" fmla="*/ 6 h 6"/>
                <a:gd name="T58" fmla="*/ 707 w 854"/>
                <a:gd name="T59" fmla="*/ 6 h 6"/>
                <a:gd name="T60" fmla="*/ 732 w 854"/>
                <a:gd name="T61" fmla="*/ 6 h 6"/>
                <a:gd name="T62" fmla="*/ 756 w 854"/>
                <a:gd name="T63" fmla="*/ 6 h 6"/>
                <a:gd name="T64" fmla="*/ 780 w 854"/>
                <a:gd name="T65" fmla="*/ 6 h 6"/>
                <a:gd name="T66" fmla="*/ 805 w 854"/>
                <a:gd name="T67" fmla="*/ 6 h 6"/>
                <a:gd name="T68" fmla="*/ 829 w 854"/>
                <a:gd name="T69" fmla="*/ 6 h 6"/>
                <a:gd name="T70" fmla="*/ 854 w 854"/>
                <a:gd name="T71" fmla="*/ 6 h 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854"/>
                <a:gd name="T109" fmla="*/ 0 h 6"/>
                <a:gd name="T110" fmla="*/ 854 w 854"/>
                <a:gd name="T111" fmla="*/ 6 h 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854" h="6">
                  <a:moveTo>
                    <a:pt x="0" y="6"/>
                  </a:moveTo>
                  <a:lnTo>
                    <a:pt x="24" y="6"/>
                  </a:lnTo>
                  <a:lnTo>
                    <a:pt x="49" y="6"/>
                  </a:lnTo>
                  <a:lnTo>
                    <a:pt x="73" y="6"/>
                  </a:lnTo>
                  <a:lnTo>
                    <a:pt x="97" y="6"/>
                  </a:lnTo>
                  <a:lnTo>
                    <a:pt x="122" y="6"/>
                  </a:lnTo>
                  <a:lnTo>
                    <a:pt x="146" y="6"/>
                  </a:lnTo>
                  <a:lnTo>
                    <a:pt x="171" y="6"/>
                  </a:lnTo>
                  <a:lnTo>
                    <a:pt x="195" y="6"/>
                  </a:lnTo>
                  <a:lnTo>
                    <a:pt x="219" y="6"/>
                  </a:lnTo>
                  <a:lnTo>
                    <a:pt x="244" y="6"/>
                  </a:lnTo>
                  <a:lnTo>
                    <a:pt x="268" y="6"/>
                  </a:lnTo>
                  <a:lnTo>
                    <a:pt x="293" y="6"/>
                  </a:lnTo>
                  <a:lnTo>
                    <a:pt x="317" y="6"/>
                  </a:lnTo>
                  <a:lnTo>
                    <a:pt x="341" y="6"/>
                  </a:lnTo>
                  <a:lnTo>
                    <a:pt x="366" y="6"/>
                  </a:lnTo>
                  <a:lnTo>
                    <a:pt x="390" y="6"/>
                  </a:lnTo>
                  <a:lnTo>
                    <a:pt x="415" y="6"/>
                  </a:lnTo>
                  <a:lnTo>
                    <a:pt x="439" y="6"/>
                  </a:lnTo>
                  <a:lnTo>
                    <a:pt x="463" y="6"/>
                  </a:lnTo>
                  <a:lnTo>
                    <a:pt x="488" y="6"/>
                  </a:lnTo>
                  <a:lnTo>
                    <a:pt x="512" y="6"/>
                  </a:lnTo>
                  <a:lnTo>
                    <a:pt x="536" y="6"/>
                  </a:lnTo>
                  <a:lnTo>
                    <a:pt x="561" y="0"/>
                  </a:lnTo>
                  <a:lnTo>
                    <a:pt x="585" y="0"/>
                  </a:lnTo>
                  <a:lnTo>
                    <a:pt x="610" y="0"/>
                  </a:lnTo>
                  <a:lnTo>
                    <a:pt x="634" y="6"/>
                  </a:lnTo>
                  <a:lnTo>
                    <a:pt x="658" y="6"/>
                  </a:lnTo>
                  <a:lnTo>
                    <a:pt x="683" y="6"/>
                  </a:lnTo>
                  <a:lnTo>
                    <a:pt x="707" y="6"/>
                  </a:lnTo>
                  <a:lnTo>
                    <a:pt x="732" y="6"/>
                  </a:lnTo>
                  <a:lnTo>
                    <a:pt x="756" y="6"/>
                  </a:lnTo>
                  <a:lnTo>
                    <a:pt x="780" y="6"/>
                  </a:lnTo>
                  <a:lnTo>
                    <a:pt x="805" y="6"/>
                  </a:lnTo>
                  <a:lnTo>
                    <a:pt x="829" y="6"/>
                  </a:lnTo>
                  <a:lnTo>
                    <a:pt x="854" y="6"/>
                  </a:lnTo>
                </a:path>
              </a:pathLst>
            </a:custGeom>
            <a:noFill/>
            <a:ln w="28575" cmpd="sng">
              <a:solidFill>
                <a:srgbClr val="CC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5227" name="Freeform 28"/>
            <p:cNvSpPr>
              <a:spLocks noChangeAspect="1"/>
            </p:cNvSpPr>
            <p:nvPr/>
          </p:nvSpPr>
          <p:spPr bwMode="auto">
            <a:xfrm>
              <a:off x="1441" y="3763"/>
              <a:ext cx="947" cy="32"/>
            </a:xfrm>
            <a:custGeom>
              <a:avLst/>
              <a:gdLst>
                <a:gd name="T0" fmla="*/ 0 w 854"/>
                <a:gd name="T1" fmla="*/ 5 h 10"/>
                <a:gd name="T2" fmla="*/ 24 w 854"/>
                <a:gd name="T3" fmla="*/ 5 h 10"/>
                <a:gd name="T4" fmla="*/ 49 w 854"/>
                <a:gd name="T5" fmla="*/ 5 h 10"/>
                <a:gd name="T6" fmla="*/ 73 w 854"/>
                <a:gd name="T7" fmla="*/ 5 h 10"/>
                <a:gd name="T8" fmla="*/ 97 w 854"/>
                <a:gd name="T9" fmla="*/ 5 h 10"/>
                <a:gd name="T10" fmla="*/ 122 w 854"/>
                <a:gd name="T11" fmla="*/ 5 h 10"/>
                <a:gd name="T12" fmla="*/ 146 w 854"/>
                <a:gd name="T13" fmla="*/ 5 h 10"/>
                <a:gd name="T14" fmla="*/ 171 w 854"/>
                <a:gd name="T15" fmla="*/ 5 h 10"/>
                <a:gd name="T16" fmla="*/ 195 w 854"/>
                <a:gd name="T17" fmla="*/ 5 h 10"/>
                <a:gd name="T18" fmla="*/ 219 w 854"/>
                <a:gd name="T19" fmla="*/ 5 h 10"/>
                <a:gd name="T20" fmla="*/ 244 w 854"/>
                <a:gd name="T21" fmla="*/ 5 h 10"/>
                <a:gd name="T22" fmla="*/ 268 w 854"/>
                <a:gd name="T23" fmla="*/ 5 h 10"/>
                <a:gd name="T24" fmla="*/ 293 w 854"/>
                <a:gd name="T25" fmla="*/ 5 h 10"/>
                <a:gd name="T26" fmla="*/ 317 w 854"/>
                <a:gd name="T27" fmla="*/ 5 h 10"/>
                <a:gd name="T28" fmla="*/ 341 w 854"/>
                <a:gd name="T29" fmla="*/ 5 h 10"/>
                <a:gd name="T30" fmla="*/ 366 w 854"/>
                <a:gd name="T31" fmla="*/ 5 h 10"/>
                <a:gd name="T32" fmla="*/ 390 w 854"/>
                <a:gd name="T33" fmla="*/ 5 h 10"/>
                <a:gd name="T34" fmla="*/ 415 w 854"/>
                <a:gd name="T35" fmla="*/ 5 h 10"/>
                <a:gd name="T36" fmla="*/ 439 w 854"/>
                <a:gd name="T37" fmla="*/ 5 h 10"/>
                <a:gd name="T38" fmla="*/ 463 w 854"/>
                <a:gd name="T39" fmla="*/ 5 h 10"/>
                <a:gd name="T40" fmla="*/ 488 w 854"/>
                <a:gd name="T41" fmla="*/ 5 h 10"/>
                <a:gd name="T42" fmla="*/ 512 w 854"/>
                <a:gd name="T43" fmla="*/ 0 h 10"/>
                <a:gd name="T44" fmla="*/ 536 w 854"/>
                <a:gd name="T45" fmla="*/ 0 h 10"/>
                <a:gd name="T46" fmla="*/ 561 w 854"/>
                <a:gd name="T47" fmla="*/ 0 h 10"/>
                <a:gd name="T48" fmla="*/ 585 w 854"/>
                <a:gd name="T49" fmla="*/ 0 h 10"/>
                <a:gd name="T50" fmla="*/ 610 w 854"/>
                <a:gd name="T51" fmla="*/ 0 h 10"/>
                <a:gd name="T52" fmla="*/ 634 w 854"/>
                <a:gd name="T53" fmla="*/ 5 h 10"/>
                <a:gd name="T54" fmla="*/ 658 w 854"/>
                <a:gd name="T55" fmla="*/ 10 h 10"/>
                <a:gd name="T56" fmla="*/ 683 w 854"/>
                <a:gd name="T57" fmla="*/ 10 h 10"/>
                <a:gd name="T58" fmla="*/ 707 w 854"/>
                <a:gd name="T59" fmla="*/ 10 h 10"/>
                <a:gd name="T60" fmla="*/ 732 w 854"/>
                <a:gd name="T61" fmla="*/ 5 h 10"/>
                <a:gd name="T62" fmla="*/ 756 w 854"/>
                <a:gd name="T63" fmla="*/ 5 h 10"/>
                <a:gd name="T64" fmla="*/ 780 w 854"/>
                <a:gd name="T65" fmla="*/ 5 h 10"/>
                <a:gd name="T66" fmla="*/ 805 w 854"/>
                <a:gd name="T67" fmla="*/ 5 h 10"/>
                <a:gd name="T68" fmla="*/ 829 w 854"/>
                <a:gd name="T69" fmla="*/ 5 h 10"/>
                <a:gd name="T70" fmla="*/ 854 w 854"/>
                <a:gd name="T71" fmla="*/ 5 h 10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854"/>
                <a:gd name="T109" fmla="*/ 0 h 10"/>
                <a:gd name="T110" fmla="*/ 854 w 854"/>
                <a:gd name="T111" fmla="*/ 10 h 10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854" h="10">
                  <a:moveTo>
                    <a:pt x="0" y="5"/>
                  </a:moveTo>
                  <a:lnTo>
                    <a:pt x="24" y="5"/>
                  </a:lnTo>
                  <a:lnTo>
                    <a:pt x="49" y="5"/>
                  </a:lnTo>
                  <a:lnTo>
                    <a:pt x="73" y="5"/>
                  </a:lnTo>
                  <a:lnTo>
                    <a:pt x="97" y="5"/>
                  </a:lnTo>
                  <a:lnTo>
                    <a:pt x="122" y="5"/>
                  </a:lnTo>
                  <a:lnTo>
                    <a:pt x="146" y="5"/>
                  </a:lnTo>
                  <a:lnTo>
                    <a:pt x="171" y="5"/>
                  </a:lnTo>
                  <a:lnTo>
                    <a:pt x="195" y="5"/>
                  </a:lnTo>
                  <a:lnTo>
                    <a:pt x="219" y="5"/>
                  </a:lnTo>
                  <a:lnTo>
                    <a:pt x="244" y="5"/>
                  </a:lnTo>
                  <a:lnTo>
                    <a:pt x="268" y="5"/>
                  </a:lnTo>
                  <a:lnTo>
                    <a:pt x="293" y="5"/>
                  </a:lnTo>
                  <a:lnTo>
                    <a:pt x="317" y="5"/>
                  </a:lnTo>
                  <a:lnTo>
                    <a:pt x="341" y="5"/>
                  </a:lnTo>
                  <a:lnTo>
                    <a:pt x="366" y="5"/>
                  </a:lnTo>
                  <a:lnTo>
                    <a:pt x="390" y="5"/>
                  </a:lnTo>
                  <a:lnTo>
                    <a:pt x="415" y="5"/>
                  </a:lnTo>
                  <a:lnTo>
                    <a:pt x="439" y="5"/>
                  </a:lnTo>
                  <a:lnTo>
                    <a:pt x="463" y="5"/>
                  </a:lnTo>
                  <a:lnTo>
                    <a:pt x="488" y="5"/>
                  </a:lnTo>
                  <a:lnTo>
                    <a:pt x="512" y="0"/>
                  </a:lnTo>
                  <a:lnTo>
                    <a:pt x="536" y="0"/>
                  </a:lnTo>
                  <a:lnTo>
                    <a:pt x="561" y="0"/>
                  </a:lnTo>
                  <a:lnTo>
                    <a:pt x="585" y="0"/>
                  </a:lnTo>
                  <a:lnTo>
                    <a:pt x="610" y="0"/>
                  </a:lnTo>
                  <a:lnTo>
                    <a:pt x="634" y="5"/>
                  </a:lnTo>
                  <a:lnTo>
                    <a:pt x="658" y="10"/>
                  </a:lnTo>
                  <a:lnTo>
                    <a:pt x="683" y="10"/>
                  </a:lnTo>
                  <a:lnTo>
                    <a:pt x="707" y="10"/>
                  </a:lnTo>
                  <a:lnTo>
                    <a:pt x="732" y="5"/>
                  </a:lnTo>
                  <a:lnTo>
                    <a:pt x="756" y="5"/>
                  </a:lnTo>
                  <a:lnTo>
                    <a:pt x="780" y="5"/>
                  </a:lnTo>
                  <a:lnTo>
                    <a:pt x="805" y="5"/>
                  </a:lnTo>
                  <a:lnTo>
                    <a:pt x="829" y="5"/>
                  </a:lnTo>
                  <a:lnTo>
                    <a:pt x="854" y="5"/>
                  </a:lnTo>
                </a:path>
              </a:pathLst>
            </a:custGeom>
            <a:noFill/>
            <a:ln w="28575" cmpd="sng">
              <a:solidFill>
                <a:srgbClr val="CC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5228" name="Freeform 29"/>
            <p:cNvSpPr>
              <a:spLocks noChangeAspect="1"/>
            </p:cNvSpPr>
            <p:nvPr/>
          </p:nvSpPr>
          <p:spPr bwMode="auto">
            <a:xfrm>
              <a:off x="1441" y="3578"/>
              <a:ext cx="947" cy="53"/>
            </a:xfrm>
            <a:custGeom>
              <a:avLst/>
              <a:gdLst>
                <a:gd name="T0" fmla="*/ 0 w 854"/>
                <a:gd name="T1" fmla="*/ 5 h 16"/>
                <a:gd name="T2" fmla="*/ 24 w 854"/>
                <a:gd name="T3" fmla="*/ 5 h 16"/>
                <a:gd name="T4" fmla="*/ 49 w 854"/>
                <a:gd name="T5" fmla="*/ 5 h 16"/>
                <a:gd name="T6" fmla="*/ 73 w 854"/>
                <a:gd name="T7" fmla="*/ 5 h 16"/>
                <a:gd name="T8" fmla="*/ 97 w 854"/>
                <a:gd name="T9" fmla="*/ 5 h 16"/>
                <a:gd name="T10" fmla="*/ 122 w 854"/>
                <a:gd name="T11" fmla="*/ 5 h 16"/>
                <a:gd name="T12" fmla="*/ 146 w 854"/>
                <a:gd name="T13" fmla="*/ 5 h 16"/>
                <a:gd name="T14" fmla="*/ 171 w 854"/>
                <a:gd name="T15" fmla="*/ 5 h 16"/>
                <a:gd name="T16" fmla="*/ 195 w 854"/>
                <a:gd name="T17" fmla="*/ 5 h 16"/>
                <a:gd name="T18" fmla="*/ 219 w 854"/>
                <a:gd name="T19" fmla="*/ 5 h 16"/>
                <a:gd name="T20" fmla="*/ 244 w 854"/>
                <a:gd name="T21" fmla="*/ 5 h 16"/>
                <a:gd name="T22" fmla="*/ 268 w 854"/>
                <a:gd name="T23" fmla="*/ 5 h 16"/>
                <a:gd name="T24" fmla="*/ 293 w 854"/>
                <a:gd name="T25" fmla="*/ 5 h 16"/>
                <a:gd name="T26" fmla="*/ 317 w 854"/>
                <a:gd name="T27" fmla="*/ 5 h 16"/>
                <a:gd name="T28" fmla="*/ 341 w 854"/>
                <a:gd name="T29" fmla="*/ 5 h 16"/>
                <a:gd name="T30" fmla="*/ 366 w 854"/>
                <a:gd name="T31" fmla="*/ 5 h 16"/>
                <a:gd name="T32" fmla="*/ 390 w 854"/>
                <a:gd name="T33" fmla="*/ 5 h 16"/>
                <a:gd name="T34" fmla="*/ 415 w 854"/>
                <a:gd name="T35" fmla="*/ 5 h 16"/>
                <a:gd name="T36" fmla="*/ 439 w 854"/>
                <a:gd name="T37" fmla="*/ 0 h 16"/>
                <a:gd name="T38" fmla="*/ 463 w 854"/>
                <a:gd name="T39" fmla="*/ 0 h 16"/>
                <a:gd name="T40" fmla="*/ 488 w 854"/>
                <a:gd name="T41" fmla="*/ 0 h 16"/>
                <a:gd name="T42" fmla="*/ 512 w 854"/>
                <a:gd name="T43" fmla="*/ 0 h 16"/>
                <a:gd name="T44" fmla="*/ 536 w 854"/>
                <a:gd name="T45" fmla="*/ 0 h 16"/>
                <a:gd name="T46" fmla="*/ 561 w 854"/>
                <a:gd name="T47" fmla="*/ 0 h 16"/>
                <a:gd name="T48" fmla="*/ 585 w 854"/>
                <a:gd name="T49" fmla="*/ 5 h 16"/>
                <a:gd name="T50" fmla="*/ 610 w 854"/>
                <a:gd name="T51" fmla="*/ 16 h 16"/>
                <a:gd name="T52" fmla="*/ 634 w 854"/>
                <a:gd name="T53" fmla="*/ 16 h 16"/>
                <a:gd name="T54" fmla="*/ 658 w 854"/>
                <a:gd name="T55" fmla="*/ 16 h 16"/>
                <a:gd name="T56" fmla="*/ 683 w 854"/>
                <a:gd name="T57" fmla="*/ 11 h 16"/>
                <a:gd name="T58" fmla="*/ 707 w 854"/>
                <a:gd name="T59" fmla="*/ 5 h 16"/>
                <a:gd name="T60" fmla="*/ 732 w 854"/>
                <a:gd name="T61" fmla="*/ 5 h 16"/>
                <a:gd name="T62" fmla="*/ 756 w 854"/>
                <a:gd name="T63" fmla="*/ 5 h 16"/>
                <a:gd name="T64" fmla="*/ 780 w 854"/>
                <a:gd name="T65" fmla="*/ 5 h 16"/>
                <a:gd name="T66" fmla="*/ 805 w 854"/>
                <a:gd name="T67" fmla="*/ 5 h 16"/>
                <a:gd name="T68" fmla="*/ 829 w 854"/>
                <a:gd name="T69" fmla="*/ 5 h 16"/>
                <a:gd name="T70" fmla="*/ 854 w 854"/>
                <a:gd name="T71" fmla="*/ 5 h 1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854"/>
                <a:gd name="T109" fmla="*/ 0 h 16"/>
                <a:gd name="T110" fmla="*/ 854 w 854"/>
                <a:gd name="T111" fmla="*/ 16 h 1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854" h="16">
                  <a:moveTo>
                    <a:pt x="0" y="5"/>
                  </a:moveTo>
                  <a:lnTo>
                    <a:pt x="24" y="5"/>
                  </a:lnTo>
                  <a:lnTo>
                    <a:pt x="49" y="5"/>
                  </a:lnTo>
                  <a:lnTo>
                    <a:pt x="73" y="5"/>
                  </a:lnTo>
                  <a:lnTo>
                    <a:pt x="97" y="5"/>
                  </a:lnTo>
                  <a:lnTo>
                    <a:pt x="122" y="5"/>
                  </a:lnTo>
                  <a:lnTo>
                    <a:pt x="146" y="5"/>
                  </a:lnTo>
                  <a:lnTo>
                    <a:pt x="171" y="5"/>
                  </a:lnTo>
                  <a:lnTo>
                    <a:pt x="195" y="5"/>
                  </a:lnTo>
                  <a:lnTo>
                    <a:pt x="219" y="5"/>
                  </a:lnTo>
                  <a:lnTo>
                    <a:pt x="244" y="5"/>
                  </a:lnTo>
                  <a:lnTo>
                    <a:pt x="268" y="5"/>
                  </a:lnTo>
                  <a:lnTo>
                    <a:pt x="293" y="5"/>
                  </a:lnTo>
                  <a:lnTo>
                    <a:pt x="317" y="5"/>
                  </a:lnTo>
                  <a:lnTo>
                    <a:pt x="341" y="5"/>
                  </a:lnTo>
                  <a:lnTo>
                    <a:pt x="366" y="5"/>
                  </a:lnTo>
                  <a:lnTo>
                    <a:pt x="390" y="5"/>
                  </a:lnTo>
                  <a:lnTo>
                    <a:pt x="415" y="5"/>
                  </a:lnTo>
                  <a:lnTo>
                    <a:pt x="439" y="0"/>
                  </a:lnTo>
                  <a:lnTo>
                    <a:pt x="463" y="0"/>
                  </a:lnTo>
                  <a:lnTo>
                    <a:pt x="488" y="0"/>
                  </a:lnTo>
                  <a:lnTo>
                    <a:pt x="512" y="0"/>
                  </a:lnTo>
                  <a:lnTo>
                    <a:pt x="536" y="0"/>
                  </a:lnTo>
                  <a:lnTo>
                    <a:pt x="561" y="0"/>
                  </a:lnTo>
                  <a:lnTo>
                    <a:pt x="585" y="5"/>
                  </a:lnTo>
                  <a:lnTo>
                    <a:pt x="610" y="16"/>
                  </a:lnTo>
                  <a:lnTo>
                    <a:pt x="634" y="16"/>
                  </a:lnTo>
                  <a:lnTo>
                    <a:pt x="658" y="16"/>
                  </a:lnTo>
                  <a:lnTo>
                    <a:pt x="683" y="11"/>
                  </a:lnTo>
                  <a:lnTo>
                    <a:pt x="707" y="5"/>
                  </a:lnTo>
                  <a:lnTo>
                    <a:pt x="732" y="5"/>
                  </a:lnTo>
                  <a:lnTo>
                    <a:pt x="756" y="5"/>
                  </a:lnTo>
                  <a:lnTo>
                    <a:pt x="780" y="5"/>
                  </a:lnTo>
                  <a:lnTo>
                    <a:pt x="805" y="5"/>
                  </a:lnTo>
                  <a:lnTo>
                    <a:pt x="829" y="5"/>
                  </a:lnTo>
                  <a:lnTo>
                    <a:pt x="854" y="5"/>
                  </a:lnTo>
                </a:path>
              </a:pathLst>
            </a:custGeom>
            <a:noFill/>
            <a:ln w="28575" cmpd="sng">
              <a:solidFill>
                <a:srgbClr val="CC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5229" name="Freeform 30"/>
            <p:cNvSpPr>
              <a:spLocks noChangeAspect="1"/>
            </p:cNvSpPr>
            <p:nvPr/>
          </p:nvSpPr>
          <p:spPr bwMode="auto">
            <a:xfrm>
              <a:off x="1441" y="3286"/>
              <a:ext cx="947" cy="250"/>
            </a:xfrm>
            <a:custGeom>
              <a:avLst/>
              <a:gdLst>
                <a:gd name="T0" fmla="*/ 0 w 854"/>
                <a:gd name="T1" fmla="*/ 32 h 76"/>
                <a:gd name="T2" fmla="*/ 24 w 854"/>
                <a:gd name="T3" fmla="*/ 32 h 76"/>
                <a:gd name="T4" fmla="*/ 49 w 854"/>
                <a:gd name="T5" fmla="*/ 32 h 76"/>
                <a:gd name="T6" fmla="*/ 73 w 854"/>
                <a:gd name="T7" fmla="*/ 32 h 76"/>
                <a:gd name="T8" fmla="*/ 97 w 854"/>
                <a:gd name="T9" fmla="*/ 32 h 76"/>
                <a:gd name="T10" fmla="*/ 122 w 854"/>
                <a:gd name="T11" fmla="*/ 32 h 76"/>
                <a:gd name="T12" fmla="*/ 146 w 854"/>
                <a:gd name="T13" fmla="*/ 32 h 76"/>
                <a:gd name="T14" fmla="*/ 171 w 854"/>
                <a:gd name="T15" fmla="*/ 32 h 76"/>
                <a:gd name="T16" fmla="*/ 195 w 854"/>
                <a:gd name="T17" fmla="*/ 32 h 76"/>
                <a:gd name="T18" fmla="*/ 219 w 854"/>
                <a:gd name="T19" fmla="*/ 32 h 76"/>
                <a:gd name="T20" fmla="*/ 244 w 854"/>
                <a:gd name="T21" fmla="*/ 32 h 76"/>
                <a:gd name="T22" fmla="*/ 268 w 854"/>
                <a:gd name="T23" fmla="*/ 32 h 76"/>
                <a:gd name="T24" fmla="*/ 293 w 854"/>
                <a:gd name="T25" fmla="*/ 32 h 76"/>
                <a:gd name="T26" fmla="*/ 317 w 854"/>
                <a:gd name="T27" fmla="*/ 32 h 76"/>
                <a:gd name="T28" fmla="*/ 341 w 854"/>
                <a:gd name="T29" fmla="*/ 27 h 76"/>
                <a:gd name="T30" fmla="*/ 366 w 854"/>
                <a:gd name="T31" fmla="*/ 27 h 76"/>
                <a:gd name="T32" fmla="*/ 390 w 854"/>
                <a:gd name="T33" fmla="*/ 27 h 76"/>
                <a:gd name="T34" fmla="*/ 415 w 854"/>
                <a:gd name="T35" fmla="*/ 27 h 76"/>
                <a:gd name="T36" fmla="*/ 439 w 854"/>
                <a:gd name="T37" fmla="*/ 27 h 76"/>
                <a:gd name="T38" fmla="*/ 463 w 854"/>
                <a:gd name="T39" fmla="*/ 32 h 76"/>
                <a:gd name="T40" fmla="*/ 488 w 854"/>
                <a:gd name="T41" fmla="*/ 43 h 76"/>
                <a:gd name="T42" fmla="*/ 512 w 854"/>
                <a:gd name="T43" fmla="*/ 59 h 76"/>
                <a:gd name="T44" fmla="*/ 536 w 854"/>
                <a:gd name="T45" fmla="*/ 70 h 76"/>
                <a:gd name="T46" fmla="*/ 561 w 854"/>
                <a:gd name="T47" fmla="*/ 76 h 76"/>
                <a:gd name="T48" fmla="*/ 585 w 854"/>
                <a:gd name="T49" fmla="*/ 70 h 76"/>
                <a:gd name="T50" fmla="*/ 610 w 854"/>
                <a:gd name="T51" fmla="*/ 49 h 76"/>
                <a:gd name="T52" fmla="*/ 634 w 854"/>
                <a:gd name="T53" fmla="*/ 22 h 76"/>
                <a:gd name="T54" fmla="*/ 658 w 854"/>
                <a:gd name="T55" fmla="*/ 5 h 76"/>
                <a:gd name="T56" fmla="*/ 683 w 854"/>
                <a:gd name="T57" fmla="*/ 0 h 76"/>
                <a:gd name="T58" fmla="*/ 707 w 854"/>
                <a:gd name="T59" fmla="*/ 11 h 76"/>
                <a:gd name="T60" fmla="*/ 732 w 854"/>
                <a:gd name="T61" fmla="*/ 16 h 76"/>
                <a:gd name="T62" fmla="*/ 756 w 854"/>
                <a:gd name="T63" fmla="*/ 22 h 76"/>
                <a:gd name="T64" fmla="*/ 780 w 854"/>
                <a:gd name="T65" fmla="*/ 27 h 76"/>
                <a:gd name="T66" fmla="*/ 805 w 854"/>
                <a:gd name="T67" fmla="*/ 32 h 76"/>
                <a:gd name="T68" fmla="*/ 829 w 854"/>
                <a:gd name="T69" fmla="*/ 32 h 76"/>
                <a:gd name="T70" fmla="*/ 854 w 854"/>
                <a:gd name="T71" fmla="*/ 32 h 7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854"/>
                <a:gd name="T109" fmla="*/ 0 h 76"/>
                <a:gd name="T110" fmla="*/ 854 w 854"/>
                <a:gd name="T111" fmla="*/ 76 h 7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854" h="76">
                  <a:moveTo>
                    <a:pt x="0" y="32"/>
                  </a:moveTo>
                  <a:lnTo>
                    <a:pt x="24" y="32"/>
                  </a:lnTo>
                  <a:lnTo>
                    <a:pt x="49" y="32"/>
                  </a:lnTo>
                  <a:lnTo>
                    <a:pt x="73" y="32"/>
                  </a:lnTo>
                  <a:lnTo>
                    <a:pt x="97" y="32"/>
                  </a:lnTo>
                  <a:lnTo>
                    <a:pt x="122" y="32"/>
                  </a:lnTo>
                  <a:lnTo>
                    <a:pt x="146" y="32"/>
                  </a:lnTo>
                  <a:lnTo>
                    <a:pt x="171" y="32"/>
                  </a:lnTo>
                  <a:lnTo>
                    <a:pt x="195" y="32"/>
                  </a:lnTo>
                  <a:lnTo>
                    <a:pt x="219" y="32"/>
                  </a:lnTo>
                  <a:lnTo>
                    <a:pt x="244" y="32"/>
                  </a:lnTo>
                  <a:lnTo>
                    <a:pt x="268" y="32"/>
                  </a:lnTo>
                  <a:lnTo>
                    <a:pt x="293" y="32"/>
                  </a:lnTo>
                  <a:lnTo>
                    <a:pt x="317" y="32"/>
                  </a:lnTo>
                  <a:lnTo>
                    <a:pt x="341" y="27"/>
                  </a:lnTo>
                  <a:lnTo>
                    <a:pt x="366" y="27"/>
                  </a:lnTo>
                  <a:lnTo>
                    <a:pt x="390" y="27"/>
                  </a:lnTo>
                  <a:lnTo>
                    <a:pt x="415" y="27"/>
                  </a:lnTo>
                  <a:lnTo>
                    <a:pt x="439" y="27"/>
                  </a:lnTo>
                  <a:lnTo>
                    <a:pt x="463" y="32"/>
                  </a:lnTo>
                  <a:lnTo>
                    <a:pt x="488" y="43"/>
                  </a:lnTo>
                  <a:lnTo>
                    <a:pt x="512" y="59"/>
                  </a:lnTo>
                  <a:lnTo>
                    <a:pt x="536" y="70"/>
                  </a:lnTo>
                  <a:lnTo>
                    <a:pt x="561" y="76"/>
                  </a:lnTo>
                  <a:lnTo>
                    <a:pt x="585" y="70"/>
                  </a:lnTo>
                  <a:lnTo>
                    <a:pt x="610" y="49"/>
                  </a:lnTo>
                  <a:lnTo>
                    <a:pt x="634" y="22"/>
                  </a:lnTo>
                  <a:lnTo>
                    <a:pt x="658" y="5"/>
                  </a:lnTo>
                  <a:lnTo>
                    <a:pt x="683" y="0"/>
                  </a:lnTo>
                  <a:lnTo>
                    <a:pt x="707" y="11"/>
                  </a:lnTo>
                  <a:lnTo>
                    <a:pt x="732" y="16"/>
                  </a:lnTo>
                  <a:lnTo>
                    <a:pt x="756" y="22"/>
                  </a:lnTo>
                  <a:lnTo>
                    <a:pt x="780" y="27"/>
                  </a:lnTo>
                  <a:lnTo>
                    <a:pt x="805" y="32"/>
                  </a:lnTo>
                  <a:lnTo>
                    <a:pt x="829" y="32"/>
                  </a:lnTo>
                  <a:lnTo>
                    <a:pt x="854" y="32"/>
                  </a:lnTo>
                </a:path>
              </a:pathLst>
            </a:custGeom>
            <a:noFill/>
            <a:ln w="28575" cmpd="sng">
              <a:solidFill>
                <a:srgbClr val="CC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5230" name="Freeform 31"/>
            <p:cNvSpPr>
              <a:spLocks noChangeAspect="1"/>
            </p:cNvSpPr>
            <p:nvPr/>
          </p:nvSpPr>
          <p:spPr bwMode="auto">
            <a:xfrm>
              <a:off x="1441" y="3080"/>
              <a:ext cx="947" cy="265"/>
            </a:xfrm>
            <a:custGeom>
              <a:avLst/>
              <a:gdLst>
                <a:gd name="T0" fmla="*/ 0 w 854"/>
                <a:gd name="T1" fmla="*/ 38 h 81"/>
                <a:gd name="T2" fmla="*/ 24 w 854"/>
                <a:gd name="T3" fmla="*/ 38 h 81"/>
                <a:gd name="T4" fmla="*/ 49 w 854"/>
                <a:gd name="T5" fmla="*/ 38 h 81"/>
                <a:gd name="T6" fmla="*/ 73 w 854"/>
                <a:gd name="T7" fmla="*/ 38 h 81"/>
                <a:gd name="T8" fmla="*/ 97 w 854"/>
                <a:gd name="T9" fmla="*/ 38 h 81"/>
                <a:gd name="T10" fmla="*/ 122 w 854"/>
                <a:gd name="T11" fmla="*/ 38 h 81"/>
                <a:gd name="T12" fmla="*/ 146 w 854"/>
                <a:gd name="T13" fmla="*/ 38 h 81"/>
                <a:gd name="T14" fmla="*/ 171 w 854"/>
                <a:gd name="T15" fmla="*/ 38 h 81"/>
                <a:gd name="T16" fmla="*/ 195 w 854"/>
                <a:gd name="T17" fmla="*/ 38 h 81"/>
                <a:gd name="T18" fmla="*/ 219 w 854"/>
                <a:gd name="T19" fmla="*/ 32 h 81"/>
                <a:gd name="T20" fmla="*/ 244 w 854"/>
                <a:gd name="T21" fmla="*/ 32 h 81"/>
                <a:gd name="T22" fmla="*/ 268 w 854"/>
                <a:gd name="T23" fmla="*/ 32 h 81"/>
                <a:gd name="T24" fmla="*/ 293 w 854"/>
                <a:gd name="T25" fmla="*/ 32 h 81"/>
                <a:gd name="T26" fmla="*/ 317 w 854"/>
                <a:gd name="T27" fmla="*/ 32 h 81"/>
                <a:gd name="T28" fmla="*/ 341 w 854"/>
                <a:gd name="T29" fmla="*/ 38 h 81"/>
                <a:gd name="T30" fmla="*/ 366 w 854"/>
                <a:gd name="T31" fmla="*/ 48 h 81"/>
                <a:gd name="T32" fmla="*/ 390 w 854"/>
                <a:gd name="T33" fmla="*/ 65 h 81"/>
                <a:gd name="T34" fmla="*/ 415 w 854"/>
                <a:gd name="T35" fmla="*/ 81 h 81"/>
                <a:gd name="T36" fmla="*/ 439 w 854"/>
                <a:gd name="T37" fmla="*/ 81 h 81"/>
                <a:gd name="T38" fmla="*/ 463 w 854"/>
                <a:gd name="T39" fmla="*/ 75 h 81"/>
                <a:gd name="T40" fmla="*/ 488 w 854"/>
                <a:gd name="T41" fmla="*/ 54 h 81"/>
                <a:gd name="T42" fmla="*/ 512 w 854"/>
                <a:gd name="T43" fmla="*/ 32 h 81"/>
                <a:gd name="T44" fmla="*/ 536 w 854"/>
                <a:gd name="T45" fmla="*/ 11 h 81"/>
                <a:gd name="T46" fmla="*/ 561 w 854"/>
                <a:gd name="T47" fmla="*/ 0 h 81"/>
                <a:gd name="T48" fmla="*/ 585 w 854"/>
                <a:gd name="T49" fmla="*/ 0 h 81"/>
                <a:gd name="T50" fmla="*/ 610 w 854"/>
                <a:gd name="T51" fmla="*/ 11 h 81"/>
                <a:gd name="T52" fmla="*/ 634 w 854"/>
                <a:gd name="T53" fmla="*/ 27 h 81"/>
                <a:gd name="T54" fmla="*/ 658 w 854"/>
                <a:gd name="T55" fmla="*/ 43 h 81"/>
                <a:gd name="T56" fmla="*/ 683 w 854"/>
                <a:gd name="T57" fmla="*/ 43 h 81"/>
                <a:gd name="T58" fmla="*/ 707 w 854"/>
                <a:gd name="T59" fmla="*/ 48 h 81"/>
                <a:gd name="T60" fmla="*/ 732 w 854"/>
                <a:gd name="T61" fmla="*/ 43 h 81"/>
                <a:gd name="T62" fmla="*/ 756 w 854"/>
                <a:gd name="T63" fmla="*/ 43 h 81"/>
                <a:gd name="T64" fmla="*/ 780 w 854"/>
                <a:gd name="T65" fmla="*/ 43 h 81"/>
                <a:gd name="T66" fmla="*/ 805 w 854"/>
                <a:gd name="T67" fmla="*/ 38 h 81"/>
                <a:gd name="T68" fmla="*/ 829 w 854"/>
                <a:gd name="T69" fmla="*/ 38 h 81"/>
                <a:gd name="T70" fmla="*/ 854 w 854"/>
                <a:gd name="T71" fmla="*/ 38 h 81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854"/>
                <a:gd name="T109" fmla="*/ 0 h 81"/>
                <a:gd name="T110" fmla="*/ 854 w 854"/>
                <a:gd name="T111" fmla="*/ 81 h 81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854" h="81">
                  <a:moveTo>
                    <a:pt x="0" y="38"/>
                  </a:moveTo>
                  <a:lnTo>
                    <a:pt x="24" y="38"/>
                  </a:lnTo>
                  <a:lnTo>
                    <a:pt x="49" y="38"/>
                  </a:lnTo>
                  <a:lnTo>
                    <a:pt x="73" y="38"/>
                  </a:lnTo>
                  <a:lnTo>
                    <a:pt x="97" y="38"/>
                  </a:lnTo>
                  <a:lnTo>
                    <a:pt x="122" y="38"/>
                  </a:lnTo>
                  <a:lnTo>
                    <a:pt x="146" y="38"/>
                  </a:lnTo>
                  <a:lnTo>
                    <a:pt x="171" y="38"/>
                  </a:lnTo>
                  <a:lnTo>
                    <a:pt x="195" y="38"/>
                  </a:lnTo>
                  <a:lnTo>
                    <a:pt x="219" y="32"/>
                  </a:lnTo>
                  <a:lnTo>
                    <a:pt x="244" y="32"/>
                  </a:lnTo>
                  <a:lnTo>
                    <a:pt x="268" y="32"/>
                  </a:lnTo>
                  <a:lnTo>
                    <a:pt x="293" y="32"/>
                  </a:lnTo>
                  <a:lnTo>
                    <a:pt x="317" y="32"/>
                  </a:lnTo>
                  <a:lnTo>
                    <a:pt x="341" y="38"/>
                  </a:lnTo>
                  <a:lnTo>
                    <a:pt x="366" y="48"/>
                  </a:lnTo>
                  <a:lnTo>
                    <a:pt x="390" y="65"/>
                  </a:lnTo>
                  <a:lnTo>
                    <a:pt x="415" y="81"/>
                  </a:lnTo>
                  <a:lnTo>
                    <a:pt x="439" y="81"/>
                  </a:lnTo>
                  <a:lnTo>
                    <a:pt x="463" y="75"/>
                  </a:lnTo>
                  <a:lnTo>
                    <a:pt x="488" y="54"/>
                  </a:lnTo>
                  <a:lnTo>
                    <a:pt x="512" y="32"/>
                  </a:lnTo>
                  <a:lnTo>
                    <a:pt x="536" y="11"/>
                  </a:lnTo>
                  <a:lnTo>
                    <a:pt x="561" y="0"/>
                  </a:lnTo>
                  <a:lnTo>
                    <a:pt x="585" y="0"/>
                  </a:lnTo>
                  <a:lnTo>
                    <a:pt x="610" y="11"/>
                  </a:lnTo>
                  <a:lnTo>
                    <a:pt x="634" y="27"/>
                  </a:lnTo>
                  <a:lnTo>
                    <a:pt x="658" y="43"/>
                  </a:lnTo>
                  <a:lnTo>
                    <a:pt x="683" y="43"/>
                  </a:lnTo>
                  <a:lnTo>
                    <a:pt x="707" y="48"/>
                  </a:lnTo>
                  <a:lnTo>
                    <a:pt x="732" y="43"/>
                  </a:lnTo>
                  <a:lnTo>
                    <a:pt x="756" y="43"/>
                  </a:lnTo>
                  <a:lnTo>
                    <a:pt x="780" y="43"/>
                  </a:lnTo>
                  <a:lnTo>
                    <a:pt x="805" y="38"/>
                  </a:lnTo>
                  <a:lnTo>
                    <a:pt x="829" y="38"/>
                  </a:lnTo>
                  <a:lnTo>
                    <a:pt x="854" y="38"/>
                  </a:lnTo>
                </a:path>
              </a:pathLst>
            </a:custGeom>
            <a:noFill/>
            <a:ln w="28575" cmpd="sng">
              <a:solidFill>
                <a:srgbClr val="CC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5231" name="Freeform 32"/>
            <p:cNvSpPr>
              <a:spLocks noChangeAspect="1"/>
            </p:cNvSpPr>
            <p:nvPr/>
          </p:nvSpPr>
          <p:spPr bwMode="auto">
            <a:xfrm>
              <a:off x="1441" y="2903"/>
              <a:ext cx="947" cy="265"/>
            </a:xfrm>
            <a:custGeom>
              <a:avLst/>
              <a:gdLst>
                <a:gd name="T0" fmla="*/ 0 w 854"/>
                <a:gd name="T1" fmla="*/ 38 h 81"/>
                <a:gd name="T2" fmla="*/ 24 w 854"/>
                <a:gd name="T3" fmla="*/ 38 h 81"/>
                <a:gd name="T4" fmla="*/ 49 w 854"/>
                <a:gd name="T5" fmla="*/ 38 h 81"/>
                <a:gd name="T6" fmla="*/ 73 w 854"/>
                <a:gd name="T7" fmla="*/ 38 h 81"/>
                <a:gd name="T8" fmla="*/ 97 w 854"/>
                <a:gd name="T9" fmla="*/ 38 h 81"/>
                <a:gd name="T10" fmla="*/ 122 w 854"/>
                <a:gd name="T11" fmla="*/ 32 h 81"/>
                <a:gd name="T12" fmla="*/ 146 w 854"/>
                <a:gd name="T13" fmla="*/ 32 h 81"/>
                <a:gd name="T14" fmla="*/ 171 w 854"/>
                <a:gd name="T15" fmla="*/ 32 h 81"/>
                <a:gd name="T16" fmla="*/ 195 w 854"/>
                <a:gd name="T17" fmla="*/ 32 h 81"/>
                <a:gd name="T18" fmla="*/ 219 w 854"/>
                <a:gd name="T19" fmla="*/ 38 h 81"/>
                <a:gd name="T20" fmla="*/ 244 w 854"/>
                <a:gd name="T21" fmla="*/ 49 h 81"/>
                <a:gd name="T22" fmla="*/ 268 w 854"/>
                <a:gd name="T23" fmla="*/ 65 h 81"/>
                <a:gd name="T24" fmla="*/ 293 w 854"/>
                <a:gd name="T25" fmla="*/ 81 h 81"/>
                <a:gd name="T26" fmla="*/ 317 w 854"/>
                <a:gd name="T27" fmla="*/ 81 h 81"/>
                <a:gd name="T28" fmla="*/ 341 w 854"/>
                <a:gd name="T29" fmla="*/ 76 h 81"/>
                <a:gd name="T30" fmla="*/ 366 w 854"/>
                <a:gd name="T31" fmla="*/ 54 h 81"/>
                <a:gd name="T32" fmla="*/ 390 w 854"/>
                <a:gd name="T33" fmla="*/ 32 h 81"/>
                <a:gd name="T34" fmla="*/ 415 w 854"/>
                <a:gd name="T35" fmla="*/ 11 h 81"/>
                <a:gd name="T36" fmla="*/ 439 w 854"/>
                <a:gd name="T37" fmla="*/ 0 h 81"/>
                <a:gd name="T38" fmla="*/ 463 w 854"/>
                <a:gd name="T39" fmla="*/ 0 h 81"/>
                <a:gd name="T40" fmla="*/ 488 w 854"/>
                <a:gd name="T41" fmla="*/ 11 h 81"/>
                <a:gd name="T42" fmla="*/ 512 w 854"/>
                <a:gd name="T43" fmla="*/ 22 h 81"/>
                <a:gd name="T44" fmla="*/ 536 w 854"/>
                <a:gd name="T45" fmla="*/ 32 h 81"/>
                <a:gd name="T46" fmla="*/ 561 w 854"/>
                <a:gd name="T47" fmla="*/ 43 h 81"/>
                <a:gd name="T48" fmla="*/ 585 w 854"/>
                <a:gd name="T49" fmla="*/ 43 h 81"/>
                <a:gd name="T50" fmla="*/ 610 w 854"/>
                <a:gd name="T51" fmla="*/ 43 h 81"/>
                <a:gd name="T52" fmla="*/ 634 w 854"/>
                <a:gd name="T53" fmla="*/ 49 h 81"/>
                <a:gd name="T54" fmla="*/ 658 w 854"/>
                <a:gd name="T55" fmla="*/ 49 h 81"/>
                <a:gd name="T56" fmla="*/ 683 w 854"/>
                <a:gd name="T57" fmla="*/ 43 h 81"/>
                <a:gd name="T58" fmla="*/ 707 w 854"/>
                <a:gd name="T59" fmla="*/ 43 h 81"/>
                <a:gd name="T60" fmla="*/ 732 w 854"/>
                <a:gd name="T61" fmla="*/ 43 h 81"/>
                <a:gd name="T62" fmla="*/ 756 w 854"/>
                <a:gd name="T63" fmla="*/ 43 h 81"/>
                <a:gd name="T64" fmla="*/ 780 w 854"/>
                <a:gd name="T65" fmla="*/ 38 h 81"/>
                <a:gd name="T66" fmla="*/ 805 w 854"/>
                <a:gd name="T67" fmla="*/ 38 h 81"/>
                <a:gd name="T68" fmla="*/ 829 w 854"/>
                <a:gd name="T69" fmla="*/ 38 h 81"/>
                <a:gd name="T70" fmla="*/ 854 w 854"/>
                <a:gd name="T71" fmla="*/ 38 h 81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854"/>
                <a:gd name="T109" fmla="*/ 0 h 81"/>
                <a:gd name="T110" fmla="*/ 854 w 854"/>
                <a:gd name="T111" fmla="*/ 81 h 81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854" h="81">
                  <a:moveTo>
                    <a:pt x="0" y="38"/>
                  </a:moveTo>
                  <a:lnTo>
                    <a:pt x="24" y="38"/>
                  </a:lnTo>
                  <a:lnTo>
                    <a:pt x="49" y="38"/>
                  </a:lnTo>
                  <a:lnTo>
                    <a:pt x="73" y="38"/>
                  </a:lnTo>
                  <a:lnTo>
                    <a:pt x="97" y="38"/>
                  </a:lnTo>
                  <a:lnTo>
                    <a:pt x="122" y="32"/>
                  </a:lnTo>
                  <a:lnTo>
                    <a:pt x="146" y="32"/>
                  </a:lnTo>
                  <a:lnTo>
                    <a:pt x="171" y="32"/>
                  </a:lnTo>
                  <a:lnTo>
                    <a:pt x="195" y="32"/>
                  </a:lnTo>
                  <a:lnTo>
                    <a:pt x="219" y="38"/>
                  </a:lnTo>
                  <a:lnTo>
                    <a:pt x="244" y="49"/>
                  </a:lnTo>
                  <a:lnTo>
                    <a:pt x="268" y="65"/>
                  </a:lnTo>
                  <a:lnTo>
                    <a:pt x="293" y="81"/>
                  </a:lnTo>
                  <a:lnTo>
                    <a:pt x="317" y="81"/>
                  </a:lnTo>
                  <a:lnTo>
                    <a:pt x="341" y="76"/>
                  </a:lnTo>
                  <a:lnTo>
                    <a:pt x="366" y="54"/>
                  </a:lnTo>
                  <a:lnTo>
                    <a:pt x="390" y="32"/>
                  </a:lnTo>
                  <a:lnTo>
                    <a:pt x="415" y="11"/>
                  </a:lnTo>
                  <a:lnTo>
                    <a:pt x="439" y="0"/>
                  </a:lnTo>
                  <a:lnTo>
                    <a:pt x="463" y="0"/>
                  </a:lnTo>
                  <a:lnTo>
                    <a:pt x="488" y="11"/>
                  </a:lnTo>
                  <a:lnTo>
                    <a:pt x="512" y="22"/>
                  </a:lnTo>
                  <a:lnTo>
                    <a:pt x="536" y="32"/>
                  </a:lnTo>
                  <a:lnTo>
                    <a:pt x="561" y="43"/>
                  </a:lnTo>
                  <a:lnTo>
                    <a:pt x="585" y="43"/>
                  </a:lnTo>
                  <a:lnTo>
                    <a:pt x="610" y="43"/>
                  </a:lnTo>
                  <a:lnTo>
                    <a:pt x="634" y="49"/>
                  </a:lnTo>
                  <a:lnTo>
                    <a:pt x="658" y="49"/>
                  </a:lnTo>
                  <a:lnTo>
                    <a:pt x="683" y="43"/>
                  </a:lnTo>
                  <a:lnTo>
                    <a:pt x="707" y="43"/>
                  </a:lnTo>
                  <a:lnTo>
                    <a:pt x="732" y="43"/>
                  </a:lnTo>
                  <a:lnTo>
                    <a:pt x="756" y="43"/>
                  </a:lnTo>
                  <a:lnTo>
                    <a:pt x="780" y="38"/>
                  </a:lnTo>
                  <a:lnTo>
                    <a:pt x="805" y="38"/>
                  </a:lnTo>
                  <a:lnTo>
                    <a:pt x="829" y="38"/>
                  </a:lnTo>
                  <a:lnTo>
                    <a:pt x="854" y="38"/>
                  </a:lnTo>
                </a:path>
              </a:pathLst>
            </a:custGeom>
            <a:noFill/>
            <a:ln w="28575" cmpd="sng">
              <a:solidFill>
                <a:srgbClr val="CC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5232" name="Freeform 33"/>
            <p:cNvSpPr>
              <a:spLocks noChangeAspect="1"/>
            </p:cNvSpPr>
            <p:nvPr/>
          </p:nvSpPr>
          <p:spPr bwMode="auto">
            <a:xfrm>
              <a:off x="1441" y="2708"/>
              <a:ext cx="947" cy="265"/>
            </a:xfrm>
            <a:custGeom>
              <a:avLst/>
              <a:gdLst>
                <a:gd name="T0" fmla="*/ 0 w 854"/>
                <a:gd name="T1" fmla="*/ 43 h 81"/>
                <a:gd name="T2" fmla="*/ 24 w 854"/>
                <a:gd name="T3" fmla="*/ 38 h 81"/>
                <a:gd name="T4" fmla="*/ 49 w 854"/>
                <a:gd name="T5" fmla="*/ 38 h 81"/>
                <a:gd name="T6" fmla="*/ 73 w 854"/>
                <a:gd name="T7" fmla="*/ 38 h 81"/>
                <a:gd name="T8" fmla="*/ 97 w 854"/>
                <a:gd name="T9" fmla="*/ 38 h 81"/>
                <a:gd name="T10" fmla="*/ 122 w 854"/>
                <a:gd name="T11" fmla="*/ 49 h 81"/>
                <a:gd name="T12" fmla="*/ 146 w 854"/>
                <a:gd name="T13" fmla="*/ 65 h 81"/>
                <a:gd name="T14" fmla="*/ 171 w 854"/>
                <a:gd name="T15" fmla="*/ 76 h 81"/>
                <a:gd name="T16" fmla="*/ 195 w 854"/>
                <a:gd name="T17" fmla="*/ 81 h 81"/>
                <a:gd name="T18" fmla="*/ 219 w 854"/>
                <a:gd name="T19" fmla="*/ 76 h 81"/>
                <a:gd name="T20" fmla="*/ 244 w 854"/>
                <a:gd name="T21" fmla="*/ 54 h 81"/>
                <a:gd name="T22" fmla="*/ 268 w 854"/>
                <a:gd name="T23" fmla="*/ 33 h 81"/>
                <a:gd name="T24" fmla="*/ 293 w 854"/>
                <a:gd name="T25" fmla="*/ 11 h 81"/>
                <a:gd name="T26" fmla="*/ 317 w 854"/>
                <a:gd name="T27" fmla="*/ 0 h 81"/>
                <a:gd name="T28" fmla="*/ 341 w 854"/>
                <a:gd name="T29" fmla="*/ 6 h 81"/>
                <a:gd name="T30" fmla="*/ 366 w 854"/>
                <a:gd name="T31" fmla="*/ 11 h 81"/>
                <a:gd name="T32" fmla="*/ 390 w 854"/>
                <a:gd name="T33" fmla="*/ 27 h 81"/>
                <a:gd name="T34" fmla="*/ 415 w 854"/>
                <a:gd name="T35" fmla="*/ 33 h 81"/>
                <a:gd name="T36" fmla="*/ 439 w 854"/>
                <a:gd name="T37" fmla="*/ 43 h 81"/>
                <a:gd name="T38" fmla="*/ 463 w 854"/>
                <a:gd name="T39" fmla="*/ 43 h 81"/>
                <a:gd name="T40" fmla="*/ 488 w 854"/>
                <a:gd name="T41" fmla="*/ 49 h 81"/>
                <a:gd name="T42" fmla="*/ 512 w 854"/>
                <a:gd name="T43" fmla="*/ 43 h 81"/>
                <a:gd name="T44" fmla="*/ 536 w 854"/>
                <a:gd name="T45" fmla="*/ 43 h 81"/>
                <a:gd name="T46" fmla="*/ 561 w 854"/>
                <a:gd name="T47" fmla="*/ 43 h 81"/>
                <a:gd name="T48" fmla="*/ 585 w 854"/>
                <a:gd name="T49" fmla="*/ 43 h 81"/>
                <a:gd name="T50" fmla="*/ 610 w 854"/>
                <a:gd name="T51" fmla="*/ 43 h 81"/>
                <a:gd name="T52" fmla="*/ 634 w 854"/>
                <a:gd name="T53" fmla="*/ 43 h 81"/>
                <a:gd name="T54" fmla="*/ 658 w 854"/>
                <a:gd name="T55" fmla="*/ 43 h 81"/>
                <a:gd name="T56" fmla="*/ 683 w 854"/>
                <a:gd name="T57" fmla="*/ 43 h 81"/>
                <a:gd name="T58" fmla="*/ 707 w 854"/>
                <a:gd name="T59" fmla="*/ 43 h 81"/>
                <a:gd name="T60" fmla="*/ 732 w 854"/>
                <a:gd name="T61" fmla="*/ 43 h 81"/>
                <a:gd name="T62" fmla="*/ 756 w 854"/>
                <a:gd name="T63" fmla="*/ 43 h 81"/>
                <a:gd name="T64" fmla="*/ 780 w 854"/>
                <a:gd name="T65" fmla="*/ 43 h 81"/>
                <a:gd name="T66" fmla="*/ 805 w 854"/>
                <a:gd name="T67" fmla="*/ 43 h 81"/>
                <a:gd name="T68" fmla="*/ 829 w 854"/>
                <a:gd name="T69" fmla="*/ 43 h 81"/>
                <a:gd name="T70" fmla="*/ 854 w 854"/>
                <a:gd name="T71" fmla="*/ 43 h 81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854"/>
                <a:gd name="T109" fmla="*/ 0 h 81"/>
                <a:gd name="T110" fmla="*/ 854 w 854"/>
                <a:gd name="T111" fmla="*/ 81 h 81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854" h="81">
                  <a:moveTo>
                    <a:pt x="0" y="43"/>
                  </a:moveTo>
                  <a:lnTo>
                    <a:pt x="24" y="38"/>
                  </a:lnTo>
                  <a:lnTo>
                    <a:pt x="49" y="38"/>
                  </a:lnTo>
                  <a:lnTo>
                    <a:pt x="73" y="38"/>
                  </a:lnTo>
                  <a:lnTo>
                    <a:pt x="97" y="38"/>
                  </a:lnTo>
                  <a:lnTo>
                    <a:pt x="122" y="49"/>
                  </a:lnTo>
                  <a:lnTo>
                    <a:pt x="146" y="65"/>
                  </a:lnTo>
                  <a:lnTo>
                    <a:pt x="171" y="76"/>
                  </a:lnTo>
                  <a:lnTo>
                    <a:pt x="195" y="81"/>
                  </a:lnTo>
                  <a:lnTo>
                    <a:pt x="219" y="76"/>
                  </a:lnTo>
                  <a:lnTo>
                    <a:pt x="244" y="54"/>
                  </a:lnTo>
                  <a:lnTo>
                    <a:pt x="268" y="33"/>
                  </a:lnTo>
                  <a:lnTo>
                    <a:pt x="293" y="11"/>
                  </a:lnTo>
                  <a:lnTo>
                    <a:pt x="317" y="0"/>
                  </a:lnTo>
                  <a:lnTo>
                    <a:pt x="341" y="6"/>
                  </a:lnTo>
                  <a:lnTo>
                    <a:pt x="366" y="11"/>
                  </a:lnTo>
                  <a:lnTo>
                    <a:pt x="390" y="27"/>
                  </a:lnTo>
                  <a:lnTo>
                    <a:pt x="415" y="33"/>
                  </a:lnTo>
                  <a:lnTo>
                    <a:pt x="439" y="43"/>
                  </a:lnTo>
                  <a:lnTo>
                    <a:pt x="463" y="43"/>
                  </a:lnTo>
                  <a:lnTo>
                    <a:pt x="488" y="49"/>
                  </a:lnTo>
                  <a:lnTo>
                    <a:pt x="512" y="43"/>
                  </a:lnTo>
                  <a:lnTo>
                    <a:pt x="536" y="43"/>
                  </a:lnTo>
                  <a:lnTo>
                    <a:pt x="561" y="43"/>
                  </a:lnTo>
                  <a:lnTo>
                    <a:pt x="585" y="43"/>
                  </a:lnTo>
                  <a:lnTo>
                    <a:pt x="610" y="43"/>
                  </a:lnTo>
                  <a:lnTo>
                    <a:pt x="634" y="43"/>
                  </a:lnTo>
                  <a:lnTo>
                    <a:pt x="658" y="43"/>
                  </a:lnTo>
                  <a:lnTo>
                    <a:pt x="683" y="43"/>
                  </a:lnTo>
                  <a:lnTo>
                    <a:pt x="707" y="43"/>
                  </a:lnTo>
                  <a:lnTo>
                    <a:pt x="732" y="43"/>
                  </a:lnTo>
                  <a:lnTo>
                    <a:pt x="756" y="43"/>
                  </a:lnTo>
                  <a:lnTo>
                    <a:pt x="780" y="43"/>
                  </a:lnTo>
                  <a:lnTo>
                    <a:pt x="805" y="43"/>
                  </a:lnTo>
                  <a:lnTo>
                    <a:pt x="829" y="43"/>
                  </a:lnTo>
                  <a:lnTo>
                    <a:pt x="854" y="43"/>
                  </a:lnTo>
                </a:path>
              </a:pathLst>
            </a:custGeom>
            <a:noFill/>
            <a:ln w="28575" cmpd="sng">
              <a:solidFill>
                <a:srgbClr val="CC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5233" name="Freeform 34"/>
            <p:cNvSpPr>
              <a:spLocks noChangeAspect="1"/>
            </p:cNvSpPr>
            <p:nvPr/>
          </p:nvSpPr>
          <p:spPr bwMode="auto">
            <a:xfrm>
              <a:off x="1441" y="2517"/>
              <a:ext cx="947" cy="286"/>
            </a:xfrm>
            <a:custGeom>
              <a:avLst/>
              <a:gdLst>
                <a:gd name="T0" fmla="*/ 0 w 854"/>
                <a:gd name="T1" fmla="*/ 44 h 87"/>
                <a:gd name="T2" fmla="*/ 24 w 854"/>
                <a:gd name="T3" fmla="*/ 49 h 87"/>
                <a:gd name="T4" fmla="*/ 49 w 854"/>
                <a:gd name="T5" fmla="*/ 71 h 87"/>
                <a:gd name="T6" fmla="*/ 73 w 854"/>
                <a:gd name="T7" fmla="*/ 87 h 87"/>
                <a:gd name="T8" fmla="*/ 97 w 854"/>
                <a:gd name="T9" fmla="*/ 87 h 87"/>
                <a:gd name="T10" fmla="*/ 122 w 854"/>
                <a:gd name="T11" fmla="*/ 71 h 87"/>
                <a:gd name="T12" fmla="*/ 146 w 854"/>
                <a:gd name="T13" fmla="*/ 38 h 87"/>
                <a:gd name="T14" fmla="*/ 171 w 854"/>
                <a:gd name="T15" fmla="*/ 17 h 87"/>
                <a:gd name="T16" fmla="*/ 195 w 854"/>
                <a:gd name="T17" fmla="*/ 0 h 87"/>
                <a:gd name="T18" fmla="*/ 219 w 854"/>
                <a:gd name="T19" fmla="*/ 0 h 87"/>
                <a:gd name="T20" fmla="*/ 244 w 854"/>
                <a:gd name="T21" fmla="*/ 11 h 87"/>
                <a:gd name="T22" fmla="*/ 268 w 854"/>
                <a:gd name="T23" fmla="*/ 22 h 87"/>
                <a:gd name="T24" fmla="*/ 293 w 854"/>
                <a:gd name="T25" fmla="*/ 33 h 87"/>
                <a:gd name="T26" fmla="*/ 317 w 854"/>
                <a:gd name="T27" fmla="*/ 38 h 87"/>
                <a:gd name="T28" fmla="*/ 341 w 854"/>
                <a:gd name="T29" fmla="*/ 44 h 87"/>
                <a:gd name="T30" fmla="*/ 366 w 854"/>
                <a:gd name="T31" fmla="*/ 44 h 87"/>
                <a:gd name="T32" fmla="*/ 390 w 854"/>
                <a:gd name="T33" fmla="*/ 44 h 87"/>
                <a:gd name="T34" fmla="*/ 415 w 854"/>
                <a:gd name="T35" fmla="*/ 44 h 87"/>
                <a:gd name="T36" fmla="*/ 439 w 854"/>
                <a:gd name="T37" fmla="*/ 44 h 87"/>
                <a:gd name="T38" fmla="*/ 463 w 854"/>
                <a:gd name="T39" fmla="*/ 44 h 87"/>
                <a:gd name="T40" fmla="*/ 488 w 854"/>
                <a:gd name="T41" fmla="*/ 44 h 87"/>
                <a:gd name="T42" fmla="*/ 512 w 854"/>
                <a:gd name="T43" fmla="*/ 44 h 87"/>
                <a:gd name="T44" fmla="*/ 536 w 854"/>
                <a:gd name="T45" fmla="*/ 44 h 87"/>
                <a:gd name="T46" fmla="*/ 561 w 854"/>
                <a:gd name="T47" fmla="*/ 44 h 87"/>
                <a:gd name="T48" fmla="*/ 585 w 854"/>
                <a:gd name="T49" fmla="*/ 44 h 87"/>
                <a:gd name="T50" fmla="*/ 610 w 854"/>
                <a:gd name="T51" fmla="*/ 44 h 87"/>
                <a:gd name="T52" fmla="*/ 634 w 854"/>
                <a:gd name="T53" fmla="*/ 44 h 87"/>
                <a:gd name="T54" fmla="*/ 658 w 854"/>
                <a:gd name="T55" fmla="*/ 44 h 87"/>
                <a:gd name="T56" fmla="*/ 683 w 854"/>
                <a:gd name="T57" fmla="*/ 44 h 87"/>
                <a:gd name="T58" fmla="*/ 707 w 854"/>
                <a:gd name="T59" fmla="*/ 44 h 87"/>
                <a:gd name="T60" fmla="*/ 732 w 854"/>
                <a:gd name="T61" fmla="*/ 44 h 87"/>
                <a:gd name="T62" fmla="*/ 756 w 854"/>
                <a:gd name="T63" fmla="*/ 44 h 87"/>
                <a:gd name="T64" fmla="*/ 780 w 854"/>
                <a:gd name="T65" fmla="*/ 44 h 87"/>
                <a:gd name="T66" fmla="*/ 805 w 854"/>
                <a:gd name="T67" fmla="*/ 44 h 87"/>
                <a:gd name="T68" fmla="*/ 829 w 854"/>
                <a:gd name="T69" fmla="*/ 44 h 87"/>
                <a:gd name="T70" fmla="*/ 854 w 854"/>
                <a:gd name="T71" fmla="*/ 44 h 87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854"/>
                <a:gd name="T109" fmla="*/ 0 h 87"/>
                <a:gd name="T110" fmla="*/ 854 w 854"/>
                <a:gd name="T111" fmla="*/ 87 h 87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854" h="87">
                  <a:moveTo>
                    <a:pt x="0" y="44"/>
                  </a:moveTo>
                  <a:lnTo>
                    <a:pt x="24" y="49"/>
                  </a:lnTo>
                  <a:lnTo>
                    <a:pt x="49" y="71"/>
                  </a:lnTo>
                  <a:lnTo>
                    <a:pt x="73" y="87"/>
                  </a:lnTo>
                  <a:lnTo>
                    <a:pt x="97" y="87"/>
                  </a:lnTo>
                  <a:lnTo>
                    <a:pt x="122" y="71"/>
                  </a:lnTo>
                  <a:lnTo>
                    <a:pt x="146" y="38"/>
                  </a:lnTo>
                  <a:lnTo>
                    <a:pt x="171" y="17"/>
                  </a:lnTo>
                  <a:lnTo>
                    <a:pt x="195" y="0"/>
                  </a:lnTo>
                  <a:lnTo>
                    <a:pt x="219" y="0"/>
                  </a:lnTo>
                  <a:lnTo>
                    <a:pt x="244" y="11"/>
                  </a:lnTo>
                  <a:lnTo>
                    <a:pt x="268" y="22"/>
                  </a:lnTo>
                  <a:lnTo>
                    <a:pt x="293" y="33"/>
                  </a:lnTo>
                  <a:lnTo>
                    <a:pt x="317" y="38"/>
                  </a:lnTo>
                  <a:lnTo>
                    <a:pt x="341" y="44"/>
                  </a:lnTo>
                  <a:lnTo>
                    <a:pt x="366" y="44"/>
                  </a:lnTo>
                  <a:lnTo>
                    <a:pt x="390" y="44"/>
                  </a:lnTo>
                  <a:lnTo>
                    <a:pt x="415" y="44"/>
                  </a:lnTo>
                  <a:lnTo>
                    <a:pt x="439" y="44"/>
                  </a:lnTo>
                  <a:lnTo>
                    <a:pt x="463" y="44"/>
                  </a:lnTo>
                  <a:lnTo>
                    <a:pt x="488" y="44"/>
                  </a:lnTo>
                  <a:lnTo>
                    <a:pt x="512" y="44"/>
                  </a:lnTo>
                  <a:lnTo>
                    <a:pt x="536" y="44"/>
                  </a:lnTo>
                  <a:lnTo>
                    <a:pt x="561" y="44"/>
                  </a:lnTo>
                  <a:lnTo>
                    <a:pt x="585" y="44"/>
                  </a:lnTo>
                  <a:lnTo>
                    <a:pt x="610" y="44"/>
                  </a:lnTo>
                  <a:lnTo>
                    <a:pt x="634" y="44"/>
                  </a:lnTo>
                  <a:lnTo>
                    <a:pt x="658" y="44"/>
                  </a:lnTo>
                  <a:lnTo>
                    <a:pt x="683" y="44"/>
                  </a:lnTo>
                  <a:lnTo>
                    <a:pt x="707" y="44"/>
                  </a:lnTo>
                  <a:lnTo>
                    <a:pt x="732" y="44"/>
                  </a:lnTo>
                  <a:lnTo>
                    <a:pt x="756" y="44"/>
                  </a:lnTo>
                  <a:lnTo>
                    <a:pt x="780" y="44"/>
                  </a:lnTo>
                  <a:lnTo>
                    <a:pt x="805" y="44"/>
                  </a:lnTo>
                  <a:lnTo>
                    <a:pt x="829" y="44"/>
                  </a:lnTo>
                  <a:lnTo>
                    <a:pt x="854" y="44"/>
                  </a:lnTo>
                </a:path>
              </a:pathLst>
            </a:custGeom>
            <a:noFill/>
            <a:ln w="28575" cmpd="sng">
              <a:solidFill>
                <a:srgbClr val="CC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5234" name="Freeform 35"/>
            <p:cNvSpPr>
              <a:spLocks noChangeAspect="1"/>
            </p:cNvSpPr>
            <p:nvPr/>
          </p:nvSpPr>
          <p:spPr bwMode="auto">
            <a:xfrm>
              <a:off x="1441" y="2298"/>
              <a:ext cx="947" cy="303"/>
            </a:xfrm>
            <a:custGeom>
              <a:avLst/>
              <a:gdLst>
                <a:gd name="T0" fmla="*/ 0 w 854"/>
                <a:gd name="T1" fmla="*/ 49 h 92"/>
                <a:gd name="T2" fmla="*/ 24 w 854"/>
                <a:gd name="T3" fmla="*/ 38 h 92"/>
                <a:gd name="T4" fmla="*/ 49 w 854"/>
                <a:gd name="T5" fmla="*/ 16 h 92"/>
                <a:gd name="T6" fmla="*/ 73 w 854"/>
                <a:gd name="T7" fmla="*/ 0 h 92"/>
                <a:gd name="T8" fmla="*/ 97 w 854"/>
                <a:gd name="T9" fmla="*/ 0 h 92"/>
                <a:gd name="T10" fmla="*/ 122 w 854"/>
                <a:gd name="T11" fmla="*/ 22 h 92"/>
                <a:gd name="T12" fmla="*/ 146 w 854"/>
                <a:gd name="T13" fmla="*/ 49 h 92"/>
                <a:gd name="T14" fmla="*/ 171 w 854"/>
                <a:gd name="T15" fmla="*/ 76 h 92"/>
                <a:gd name="T16" fmla="*/ 195 w 854"/>
                <a:gd name="T17" fmla="*/ 87 h 92"/>
                <a:gd name="T18" fmla="*/ 219 w 854"/>
                <a:gd name="T19" fmla="*/ 92 h 92"/>
                <a:gd name="T20" fmla="*/ 244 w 854"/>
                <a:gd name="T21" fmla="*/ 81 h 92"/>
                <a:gd name="T22" fmla="*/ 268 w 854"/>
                <a:gd name="T23" fmla="*/ 70 h 92"/>
                <a:gd name="T24" fmla="*/ 293 w 854"/>
                <a:gd name="T25" fmla="*/ 60 h 92"/>
                <a:gd name="T26" fmla="*/ 317 w 854"/>
                <a:gd name="T27" fmla="*/ 49 h 92"/>
                <a:gd name="T28" fmla="*/ 341 w 854"/>
                <a:gd name="T29" fmla="*/ 49 h 92"/>
                <a:gd name="T30" fmla="*/ 366 w 854"/>
                <a:gd name="T31" fmla="*/ 43 h 92"/>
                <a:gd name="T32" fmla="*/ 390 w 854"/>
                <a:gd name="T33" fmla="*/ 43 h 92"/>
                <a:gd name="T34" fmla="*/ 415 w 854"/>
                <a:gd name="T35" fmla="*/ 43 h 92"/>
                <a:gd name="T36" fmla="*/ 439 w 854"/>
                <a:gd name="T37" fmla="*/ 43 h 92"/>
                <a:gd name="T38" fmla="*/ 463 w 854"/>
                <a:gd name="T39" fmla="*/ 49 h 92"/>
                <a:gd name="T40" fmla="*/ 488 w 854"/>
                <a:gd name="T41" fmla="*/ 49 h 92"/>
                <a:gd name="T42" fmla="*/ 512 w 854"/>
                <a:gd name="T43" fmla="*/ 49 h 92"/>
                <a:gd name="T44" fmla="*/ 536 w 854"/>
                <a:gd name="T45" fmla="*/ 49 h 92"/>
                <a:gd name="T46" fmla="*/ 561 w 854"/>
                <a:gd name="T47" fmla="*/ 49 h 92"/>
                <a:gd name="T48" fmla="*/ 585 w 854"/>
                <a:gd name="T49" fmla="*/ 49 h 92"/>
                <a:gd name="T50" fmla="*/ 610 w 854"/>
                <a:gd name="T51" fmla="*/ 49 h 92"/>
                <a:gd name="T52" fmla="*/ 634 w 854"/>
                <a:gd name="T53" fmla="*/ 49 h 92"/>
                <a:gd name="T54" fmla="*/ 658 w 854"/>
                <a:gd name="T55" fmla="*/ 49 h 92"/>
                <a:gd name="T56" fmla="*/ 683 w 854"/>
                <a:gd name="T57" fmla="*/ 49 h 92"/>
                <a:gd name="T58" fmla="*/ 707 w 854"/>
                <a:gd name="T59" fmla="*/ 49 h 92"/>
                <a:gd name="T60" fmla="*/ 732 w 854"/>
                <a:gd name="T61" fmla="*/ 49 h 92"/>
                <a:gd name="T62" fmla="*/ 756 w 854"/>
                <a:gd name="T63" fmla="*/ 49 h 92"/>
                <a:gd name="T64" fmla="*/ 780 w 854"/>
                <a:gd name="T65" fmla="*/ 49 h 92"/>
                <a:gd name="T66" fmla="*/ 805 w 854"/>
                <a:gd name="T67" fmla="*/ 49 h 92"/>
                <a:gd name="T68" fmla="*/ 829 w 854"/>
                <a:gd name="T69" fmla="*/ 49 h 92"/>
                <a:gd name="T70" fmla="*/ 854 w 854"/>
                <a:gd name="T71" fmla="*/ 49 h 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854"/>
                <a:gd name="T109" fmla="*/ 0 h 92"/>
                <a:gd name="T110" fmla="*/ 854 w 854"/>
                <a:gd name="T111" fmla="*/ 92 h 92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854" h="92">
                  <a:moveTo>
                    <a:pt x="0" y="49"/>
                  </a:moveTo>
                  <a:lnTo>
                    <a:pt x="24" y="38"/>
                  </a:lnTo>
                  <a:lnTo>
                    <a:pt x="49" y="16"/>
                  </a:lnTo>
                  <a:lnTo>
                    <a:pt x="73" y="0"/>
                  </a:lnTo>
                  <a:lnTo>
                    <a:pt x="97" y="0"/>
                  </a:lnTo>
                  <a:lnTo>
                    <a:pt x="122" y="22"/>
                  </a:lnTo>
                  <a:lnTo>
                    <a:pt x="146" y="49"/>
                  </a:lnTo>
                  <a:lnTo>
                    <a:pt x="171" y="76"/>
                  </a:lnTo>
                  <a:lnTo>
                    <a:pt x="195" y="87"/>
                  </a:lnTo>
                  <a:lnTo>
                    <a:pt x="219" y="92"/>
                  </a:lnTo>
                  <a:lnTo>
                    <a:pt x="244" y="81"/>
                  </a:lnTo>
                  <a:lnTo>
                    <a:pt x="268" y="70"/>
                  </a:lnTo>
                  <a:lnTo>
                    <a:pt x="293" y="60"/>
                  </a:lnTo>
                  <a:lnTo>
                    <a:pt x="317" y="49"/>
                  </a:lnTo>
                  <a:lnTo>
                    <a:pt x="341" y="49"/>
                  </a:lnTo>
                  <a:lnTo>
                    <a:pt x="366" y="43"/>
                  </a:lnTo>
                  <a:lnTo>
                    <a:pt x="390" y="43"/>
                  </a:lnTo>
                  <a:lnTo>
                    <a:pt x="415" y="43"/>
                  </a:lnTo>
                  <a:lnTo>
                    <a:pt x="439" y="43"/>
                  </a:lnTo>
                  <a:lnTo>
                    <a:pt x="463" y="49"/>
                  </a:lnTo>
                  <a:lnTo>
                    <a:pt x="488" y="49"/>
                  </a:lnTo>
                  <a:lnTo>
                    <a:pt x="512" y="49"/>
                  </a:lnTo>
                  <a:lnTo>
                    <a:pt x="536" y="49"/>
                  </a:lnTo>
                  <a:lnTo>
                    <a:pt x="561" y="49"/>
                  </a:lnTo>
                  <a:lnTo>
                    <a:pt x="585" y="49"/>
                  </a:lnTo>
                  <a:lnTo>
                    <a:pt x="610" y="49"/>
                  </a:lnTo>
                  <a:lnTo>
                    <a:pt x="634" y="49"/>
                  </a:lnTo>
                  <a:lnTo>
                    <a:pt x="658" y="49"/>
                  </a:lnTo>
                  <a:lnTo>
                    <a:pt x="683" y="49"/>
                  </a:lnTo>
                  <a:lnTo>
                    <a:pt x="707" y="49"/>
                  </a:lnTo>
                  <a:lnTo>
                    <a:pt x="732" y="49"/>
                  </a:lnTo>
                  <a:lnTo>
                    <a:pt x="756" y="49"/>
                  </a:lnTo>
                  <a:lnTo>
                    <a:pt x="780" y="49"/>
                  </a:lnTo>
                  <a:lnTo>
                    <a:pt x="805" y="49"/>
                  </a:lnTo>
                  <a:lnTo>
                    <a:pt x="829" y="49"/>
                  </a:lnTo>
                  <a:lnTo>
                    <a:pt x="854" y="49"/>
                  </a:lnTo>
                </a:path>
              </a:pathLst>
            </a:custGeom>
            <a:noFill/>
            <a:ln w="28575" cmpd="sng">
              <a:solidFill>
                <a:srgbClr val="CC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5235" name="Freeform 36"/>
            <p:cNvSpPr>
              <a:spLocks noChangeAspect="1"/>
            </p:cNvSpPr>
            <p:nvPr/>
          </p:nvSpPr>
          <p:spPr bwMode="auto">
            <a:xfrm>
              <a:off x="1441" y="2125"/>
              <a:ext cx="947" cy="250"/>
            </a:xfrm>
            <a:custGeom>
              <a:avLst/>
              <a:gdLst>
                <a:gd name="T0" fmla="*/ 0 w 854"/>
                <a:gd name="T1" fmla="*/ 38 h 76"/>
                <a:gd name="T2" fmla="*/ 24 w 854"/>
                <a:gd name="T3" fmla="*/ 38 h 76"/>
                <a:gd name="T4" fmla="*/ 49 w 854"/>
                <a:gd name="T5" fmla="*/ 43 h 76"/>
                <a:gd name="T6" fmla="*/ 73 w 854"/>
                <a:gd name="T7" fmla="*/ 43 h 76"/>
                <a:gd name="T8" fmla="*/ 97 w 854"/>
                <a:gd name="T9" fmla="*/ 38 h 76"/>
                <a:gd name="T10" fmla="*/ 122 w 854"/>
                <a:gd name="T11" fmla="*/ 33 h 76"/>
                <a:gd name="T12" fmla="*/ 146 w 854"/>
                <a:gd name="T13" fmla="*/ 16 h 76"/>
                <a:gd name="T14" fmla="*/ 171 w 854"/>
                <a:gd name="T15" fmla="*/ 0 h 76"/>
                <a:gd name="T16" fmla="*/ 195 w 854"/>
                <a:gd name="T17" fmla="*/ 0 h 76"/>
                <a:gd name="T18" fmla="*/ 219 w 854"/>
                <a:gd name="T19" fmla="*/ 6 h 76"/>
                <a:gd name="T20" fmla="*/ 244 w 854"/>
                <a:gd name="T21" fmla="*/ 22 h 76"/>
                <a:gd name="T22" fmla="*/ 268 w 854"/>
                <a:gd name="T23" fmla="*/ 49 h 76"/>
                <a:gd name="T24" fmla="*/ 293 w 854"/>
                <a:gd name="T25" fmla="*/ 70 h 76"/>
                <a:gd name="T26" fmla="*/ 317 w 854"/>
                <a:gd name="T27" fmla="*/ 76 h 76"/>
                <a:gd name="T28" fmla="*/ 341 w 854"/>
                <a:gd name="T29" fmla="*/ 76 h 76"/>
                <a:gd name="T30" fmla="*/ 366 w 854"/>
                <a:gd name="T31" fmla="*/ 65 h 76"/>
                <a:gd name="T32" fmla="*/ 390 w 854"/>
                <a:gd name="T33" fmla="*/ 54 h 76"/>
                <a:gd name="T34" fmla="*/ 415 w 854"/>
                <a:gd name="T35" fmla="*/ 43 h 76"/>
                <a:gd name="T36" fmla="*/ 439 w 854"/>
                <a:gd name="T37" fmla="*/ 38 h 76"/>
                <a:gd name="T38" fmla="*/ 463 w 854"/>
                <a:gd name="T39" fmla="*/ 33 h 76"/>
                <a:gd name="T40" fmla="*/ 488 w 854"/>
                <a:gd name="T41" fmla="*/ 33 h 76"/>
                <a:gd name="T42" fmla="*/ 512 w 854"/>
                <a:gd name="T43" fmla="*/ 33 h 76"/>
                <a:gd name="T44" fmla="*/ 536 w 854"/>
                <a:gd name="T45" fmla="*/ 33 h 76"/>
                <a:gd name="T46" fmla="*/ 561 w 854"/>
                <a:gd name="T47" fmla="*/ 33 h 76"/>
                <a:gd name="T48" fmla="*/ 585 w 854"/>
                <a:gd name="T49" fmla="*/ 38 h 76"/>
                <a:gd name="T50" fmla="*/ 610 w 854"/>
                <a:gd name="T51" fmla="*/ 38 h 76"/>
                <a:gd name="T52" fmla="*/ 634 w 854"/>
                <a:gd name="T53" fmla="*/ 38 h 76"/>
                <a:gd name="T54" fmla="*/ 658 w 854"/>
                <a:gd name="T55" fmla="*/ 38 h 76"/>
                <a:gd name="T56" fmla="*/ 683 w 854"/>
                <a:gd name="T57" fmla="*/ 38 h 76"/>
                <a:gd name="T58" fmla="*/ 707 w 854"/>
                <a:gd name="T59" fmla="*/ 38 h 76"/>
                <a:gd name="T60" fmla="*/ 732 w 854"/>
                <a:gd name="T61" fmla="*/ 38 h 76"/>
                <a:gd name="T62" fmla="*/ 756 w 854"/>
                <a:gd name="T63" fmla="*/ 38 h 76"/>
                <a:gd name="T64" fmla="*/ 780 w 854"/>
                <a:gd name="T65" fmla="*/ 38 h 76"/>
                <a:gd name="T66" fmla="*/ 805 w 854"/>
                <a:gd name="T67" fmla="*/ 38 h 76"/>
                <a:gd name="T68" fmla="*/ 829 w 854"/>
                <a:gd name="T69" fmla="*/ 38 h 76"/>
                <a:gd name="T70" fmla="*/ 854 w 854"/>
                <a:gd name="T71" fmla="*/ 38 h 7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854"/>
                <a:gd name="T109" fmla="*/ 0 h 76"/>
                <a:gd name="T110" fmla="*/ 854 w 854"/>
                <a:gd name="T111" fmla="*/ 76 h 7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854" h="76">
                  <a:moveTo>
                    <a:pt x="0" y="38"/>
                  </a:moveTo>
                  <a:lnTo>
                    <a:pt x="24" y="38"/>
                  </a:lnTo>
                  <a:lnTo>
                    <a:pt x="49" y="43"/>
                  </a:lnTo>
                  <a:lnTo>
                    <a:pt x="73" y="43"/>
                  </a:lnTo>
                  <a:lnTo>
                    <a:pt x="97" y="38"/>
                  </a:lnTo>
                  <a:lnTo>
                    <a:pt x="122" y="33"/>
                  </a:lnTo>
                  <a:lnTo>
                    <a:pt x="146" y="16"/>
                  </a:lnTo>
                  <a:lnTo>
                    <a:pt x="171" y="0"/>
                  </a:lnTo>
                  <a:lnTo>
                    <a:pt x="195" y="0"/>
                  </a:lnTo>
                  <a:lnTo>
                    <a:pt x="219" y="6"/>
                  </a:lnTo>
                  <a:lnTo>
                    <a:pt x="244" y="22"/>
                  </a:lnTo>
                  <a:lnTo>
                    <a:pt x="268" y="49"/>
                  </a:lnTo>
                  <a:lnTo>
                    <a:pt x="293" y="70"/>
                  </a:lnTo>
                  <a:lnTo>
                    <a:pt x="317" y="76"/>
                  </a:lnTo>
                  <a:lnTo>
                    <a:pt x="341" y="76"/>
                  </a:lnTo>
                  <a:lnTo>
                    <a:pt x="366" y="65"/>
                  </a:lnTo>
                  <a:lnTo>
                    <a:pt x="390" y="54"/>
                  </a:lnTo>
                  <a:lnTo>
                    <a:pt x="415" y="43"/>
                  </a:lnTo>
                  <a:lnTo>
                    <a:pt x="439" y="38"/>
                  </a:lnTo>
                  <a:lnTo>
                    <a:pt x="463" y="33"/>
                  </a:lnTo>
                  <a:lnTo>
                    <a:pt x="488" y="33"/>
                  </a:lnTo>
                  <a:lnTo>
                    <a:pt x="512" y="33"/>
                  </a:lnTo>
                  <a:lnTo>
                    <a:pt x="536" y="33"/>
                  </a:lnTo>
                  <a:lnTo>
                    <a:pt x="561" y="33"/>
                  </a:lnTo>
                  <a:lnTo>
                    <a:pt x="585" y="38"/>
                  </a:lnTo>
                  <a:lnTo>
                    <a:pt x="610" y="38"/>
                  </a:lnTo>
                  <a:lnTo>
                    <a:pt x="634" y="38"/>
                  </a:lnTo>
                  <a:lnTo>
                    <a:pt x="658" y="38"/>
                  </a:lnTo>
                  <a:lnTo>
                    <a:pt x="683" y="38"/>
                  </a:lnTo>
                  <a:lnTo>
                    <a:pt x="707" y="38"/>
                  </a:lnTo>
                  <a:lnTo>
                    <a:pt x="732" y="38"/>
                  </a:lnTo>
                  <a:lnTo>
                    <a:pt x="756" y="38"/>
                  </a:lnTo>
                  <a:lnTo>
                    <a:pt x="780" y="38"/>
                  </a:lnTo>
                  <a:lnTo>
                    <a:pt x="805" y="38"/>
                  </a:lnTo>
                  <a:lnTo>
                    <a:pt x="829" y="38"/>
                  </a:lnTo>
                  <a:lnTo>
                    <a:pt x="854" y="38"/>
                  </a:lnTo>
                </a:path>
              </a:pathLst>
            </a:custGeom>
            <a:noFill/>
            <a:ln w="28575" cmpd="sng">
              <a:solidFill>
                <a:srgbClr val="CC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5236" name="Freeform 37"/>
            <p:cNvSpPr>
              <a:spLocks noChangeAspect="1"/>
            </p:cNvSpPr>
            <p:nvPr/>
          </p:nvSpPr>
          <p:spPr bwMode="auto">
            <a:xfrm>
              <a:off x="1441" y="1918"/>
              <a:ext cx="947" cy="266"/>
            </a:xfrm>
            <a:custGeom>
              <a:avLst/>
              <a:gdLst>
                <a:gd name="T0" fmla="*/ 0 w 854"/>
                <a:gd name="T1" fmla="*/ 43 h 81"/>
                <a:gd name="T2" fmla="*/ 24 w 854"/>
                <a:gd name="T3" fmla="*/ 43 h 81"/>
                <a:gd name="T4" fmla="*/ 49 w 854"/>
                <a:gd name="T5" fmla="*/ 43 h 81"/>
                <a:gd name="T6" fmla="*/ 73 w 854"/>
                <a:gd name="T7" fmla="*/ 49 h 81"/>
                <a:gd name="T8" fmla="*/ 97 w 854"/>
                <a:gd name="T9" fmla="*/ 49 h 81"/>
                <a:gd name="T10" fmla="*/ 122 w 854"/>
                <a:gd name="T11" fmla="*/ 49 h 81"/>
                <a:gd name="T12" fmla="*/ 146 w 854"/>
                <a:gd name="T13" fmla="*/ 49 h 81"/>
                <a:gd name="T14" fmla="*/ 171 w 854"/>
                <a:gd name="T15" fmla="*/ 54 h 81"/>
                <a:gd name="T16" fmla="*/ 195 w 854"/>
                <a:gd name="T17" fmla="*/ 49 h 81"/>
                <a:gd name="T18" fmla="*/ 219 w 854"/>
                <a:gd name="T19" fmla="*/ 43 h 81"/>
                <a:gd name="T20" fmla="*/ 244 w 854"/>
                <a:gd name="T21" fmla="*/ 32 h 81"/>
                <a:gd name="T22" fmla="*/ 268 w 854"/>
                <a:gd name="T23" fmla="*/ 16 h 81"/>
                <a:gd name="T24" fmla="*/ 293 w 854"/>
                <a:gd name="T25" fmla="*/ 5 h 81"/>
                <a:gd name="T26" fmla="*/ 317 w 854"/>
                <a:gd name="T27" fmla="*/ 0 h 81"/>
                <a:gd name="T28" fmla="*/ 341 w 854"/>
                <a:gd name="T29" fmla="*/ 11 h 81"/>
                <a:gd name="T30" fmla="*/ 366 w 854"/>
                <a:gd name="T31" fmla="*/ 27 h 81"/>
                <a:gd name="T32" fmla="*/ 390 w 854"/>
                <a:gd name="T33" fmla="*/ 54 h 81"/>
                <a:gd name="T34" fmla="*/ 415 w 854"/>
                <a:gd name="T35" fmla="*/ 76 h 81"/>
                <a:gd name="T36" fmla="*/ 439 w 854"/>
                <a:gd name="T37" fmla="*/ 81 h 81"/>
                <a:gd name="T38" fmla="*/ 463 w 854"/>
                <a:gd name="T39" fmla="*/ 81 h 81"/>
                <a:gd name="T40" fmla="*/ 488 w 854"/>
                <a:gd name="T41" fmla="*/ 70 h 81"/>
                <a:gd name="T42" fmla="*/ 512 w 854"/>
                <a:gd name="T43" fmla="*/ 59 h 81"/>
                <a:gd name="T44" fmla="*/ 536 w 854"/>
                <a:gd name="T45" fmla="*/ 49 h 81"/>
                <a:gd name="T46" fmla="*/ 561 w 854"/>
                <a:gd name="T47" fmla="*/ 43 h 81"/>
                <a:gd name="T48" fmla="*/ 585 w 854"/>
                <a:gd name="T49" fmla="*/ 38 h 81"/>
                <a:gd name="T50" fmla="*/ 610 w 854"/>
                <a:gd name="T51" fmla="*/ 38 h 81"/>
                <a:gd name="T52" fmla="*/ 634 w 854"/>
                <a:gd name="T53" fmla="*/ 38 h 81"/>
                <a:gd name="T54" fmla="*/ 658 w 854"/>
                <a:gd name="T55" fmla="*/ 38 h 81"/>
                <a:gd name="T56" fmla="*/ 683 w 854"/>
                <a:gd name="T57" fmla="*/ 38 h 81"/>
                <a:gd name="T58" fmla="*/ 707 w 854"/>
                <a:gd name="T59" fmla="*/ 43 h 81"/>
                <a:gd name="T60" fmla="*/ 732 w 854"/>
                <a:gd name="T61" fmla="*/ 43 h 81"/>
                <a:gd name="T62" fmla="*/ 756 w 854"/>
                <a:gd name="T63" fmla="*/ 43 h 81"/>
                <a:gd name="T64" fmla="*/ 780 w 854"/>
                <a:gd name="T65" fmla="*/ 43 h 81"/>
                <a:gd name="T66" fmla="*/ 805 w 854"/>
                <a:gd name="T67" fmla="*/ 43 h 81"/>
                <a:gd name="T68" fmla="*/ 829 w 854"/>
                <a:gd name="T69" fmla="*/ 43 h 81"/>
                <a:gd name="T70" fmla="*/ 854 w 854"/>
                <a:gd name="T71" fmla="*/ 43 h 81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854"/>
                <a:gd name="T109" fmla="*/ 0 h 81"/>
                <a:gd name="T110" fmla="*/ 854 w 854"/>
                <a:gd name="T111" fmla="*/ 81 h 81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854" h="81">
                  <a:moveTo>
                    <a:pt x="0" y="43"/>
                  </a:moveTo>
                  <a:lnTo>
                    <a:pt x="24" y="43"/>
                  </a:lnTo>
                  <a:lnTo>
                    <a:pt x="49" y="43"/>
                  </a:lnTo>
                  <a:lnTo>
                    <a:pt x="73" y="49"/>
                  </a:lnTo>
                  <a:lnTo>
                    <a:pt x="97" y="49"/>
                  </a:lnTo>
                  <a:lnTo>
                    <a:pt x="122" y="49"/>
                  </a:lnTo>
                  <a:lnTo>
                    <a:pt x="146" y="49"/>
                  </a:lnTo>
                  <a:lnTo>
                    <a:pt x="171" y="54"/>
                  </a:lnTo>
                  <a:lnTo>
                    <a:pt x="195" y="49"/>
                  </a:lnTo>
                  <a:lnTo>
                    <a:pt x="219" y="43"/>
                  </a:lnTo>
                  <a:lnTo>
                    <a:pt x="244" y="32"/>
                  </a:lnTo>
                  <a:lnTo>
                    <a:pt x="268" y="16"/>
                  </a:lnTo>
                  <a:lnTo>
                    <a:pt x="293" y="5"/>
                  </a:lnTo>
                  <a:lnTo>
                    <a:pt x="317" y="0"/>
                  </a:lnTo>
                  <a:lnTo>
                    <a:pt x="341" y="11"/>
                  </a:lnTo>
                  <a:lnTo>
                    <a:pt x="366" y="27"/>
                  </a:lnTo>
                  <a:lnTo>
                    <a:pt x="390" y="54"/>
                  </a:lnTo>
                  <a:lnTo>
                    <a:pt x="415" y="76"/>
                  </a:lnTo>
                  <a:lnTo>
                    <a:pt x="439" y="81"/>
                  </a:lnTo>
                  <a:lnTo>
                    <a:pt x="463" y="81"/>
                  </a:lnTo>
                  <a:lnTo>
                    <a:pt x="488" y="70"/>
                  </a:lnTo>
                  <a:lnTo>
                    <a:pt x="512" y="59"/>
                  </a:lnTo>
                  <a:lnTo>
                    <a:pt x="536" y="49"/>
                  </a:lnTo>
                  <a:lnTo>
                    <a:pt x="561" y="43"/>
                  </a:lnTo>
                  <a:lnTo>
                    <a:pt x="585" y="38"/>
                  </a:lnTo>
                  <a:lnTo>
                    <a:pt x="610" y="38"/>
                  </a:lnTo>
                  <a:lnTo>
                    <a:pt x="634" y="38"/>
                  </a:lnTo>
                  <a:lnTo>
                    <a:pt x="658" y="38"/>
                  </a:lnTo>
                  <a:lnTo>
                    <a:pt x="683" y="38"/>
                  </a:lnTo>
                  <a:lnTo>
                    <a:pt x="707" y="43"/>
                  </a:lnTo>
                  <a:lnTo>
                    <a:pt x="732" y="43"/>
                  </a:lnTo>
                  <a:lnTo>
                    <a:pt x="756" y="43"/>
                  </a:lnTo>
                  <a:lnTo>
                    <a:pt x="780" y="43"/>
                  </a:lnTo>
                  <a:lnTo>
                    <a:pt x="805" y="43"/>
                  </a:lnTo>
                  <a:lnTo>
                    <a:pt x="829" y="43"/>
                  </a:lnTo>
                  <a:lnTo>
                    <a:pt x="854" y="43"/>
                  </a:lnTo>
                </a:path>
              </a:pathLst>
            </a:custGeom>
            <a:noFill/>
            <a:ln w="28575" cmpd="sng">
              <a:solidFill>
                <a:srgbClr val="CC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5237" name="Freeform 38"/>
            <p:cNvSpPr>
              <a:spLocks noChangeAspect="1"/>
            </p:cNvSpPr>
            <p:nvPr/>
          </p:nvSpPr>
          <p:spPr bwMode="auto">
            <a:xfrm>
              <a:off x="1441" y="1740"/>
              <a:ext cx="947" cy="287"/>
            </a:xfrm>
            <a:custGeom>
              <a:avLst/>
              <a:gdLst>
                <a:gd name="T0" fmla="*/ 0 w 854"/>
                <a:gd name="T1" fmla="*/ 43 h 87"/>
                <a:gd name="T2" fmla="*/ 24 w 854"/>
                <a:gd name="T3" fmla="*/ 43 h 87"/>
                <a:gd name="T4" fmla="*/ 49 w 854"/>
                <a:gd name="T5" fmla="*/ 43 h 87"/>
                <a:gd name="T6" fmla="*/ 73 w 854"/>
                <a:gd name="T7" fmla="*/ 43 h 87"/>
                <a:gd name="T8" fmla="*/ 97 w 854"/>
                <a:gd name="T9" fmla="*/ 49 h 87"/>
                <a:gd name="T10" fmla="*/ 122 w 854"/>
                <a:gd name="T11" fmla="*/ 49 h 87"/>
                <a:gd name="T12" fmla="*/ 146 w 854"/>
                <a:gd name="T13" fmla="*/ 49 h 87"/>
                <a:gd name="T14" fmla="*/ 171 w 854"/>
                <a:gd name="T15" fmla="*/ 49 h 87"/>
                <a:gd name="T16" fmla="*/ 195 w 854"/>
                <a:gd name="T17" fmla="*/ 49 h 87"/>
                <a:gd name="T18" fmla="*/ 219 w 854"/>
                <a:gd name="T19" fmla="*/ 49 h 87"/>
                <a:gd name="T20" fmla="*/ 244 w 854"/>
                <a:gd name="T21" fmla="*/ 49 h 87"/>
                <a:gd name="T22" fmla="*/ 268 w 854"/>
                <a:gd name="T23" fmla="*/ 49 h 87"/>
                <a:gd name="T24" fmla="*/ 293 w 854"/>
                <a:gd name="T25" fmla="*/ 54 h 87"/>
                <a:gd name="T26" fmla="*/ 317 w 854"/>
                <a:gd name="T27" fmla="*/ 49 h 87"/>
                <a:gd name="T28" fmla="*/ 341 w 854"/>
                <a:gd name="T29" fmla="*/ 43 h 87"/>
                <a:gd name="T30" fmla="*/ 366 w 854"/>
                <a:gd name="T31" fmla="*/ 33 h 87"/>
                <a:gd name="T32" fmla="*/ 390 w 854"/>
                <a:gd name="T33" fmla="*/ 16 h 87"/>
                <a:gd name="T34" fmla="*/ 415 w 854"/>
                <a:gd name="T35" fmla="*/ 6 h 87"/>
                <a:gd name="T36" fmla="*/ 439 w 854"/>
                <a:gd name="T37" fmla="*/ 0 h 87"/>
                <a:gd name="T38" fmla="*/ 463 w 854"/>
                <a:gd name="T39" fmla="*/ 11 h 87"/>
                <a:gd name="T40" fmla="*/ 488 w 854"/>
                <a:gd name="T41" fmla="*/ 27 h 87"/>
                <a:gd name="T42" fmla="*/ 512 w 854"/>
                <a:gd name="T43" fmla="*/ 54 h 87"/>
                <a:gd name="T44" fmla="*/ 536 w 854"/>
                <a:gd name="T45" fmla="*/ 76 h 87"/>
                <a:gd name="T46" fmla="*/ 561 w 854"/>
                <a:gd name="T47" fmla="*/ 87 h 87"/>
                <a:gd name="T48" fmla="*/ 585 w 854"/>
                <a:gd name="T49" fmla="*/ 81 h 87"/>
                <a:gd name="T50" fmla="*/ 610 w 854"/>
                <a:gd name="T51" fmla="*/ 70 h 87"/>
                <a:gd name="T52" fmla="*/ 634 w 854"/>
                <a:gd name="T53" fmla="*/ 54 h 87"/>
                <a:gd name="T54" fmla="*/ 658 w 854"/>
                <a:gd name="T55" fmla="*/ 43 h 87"/>
                <a:gd name="T56" fmla="*/ 683 w 854"/>
                <a:gd name="T57" fmla="*/ 38 h 87"/>
                <a:gd name="T58" fmla="*/ 707 w 854"/>
                <a:gd name="T59" fmla="*/ 38 h 87"/>
                <a:gd name="T60" fmla="*/ 732 w 854"/>
                <a:gd name="T61" fmla="*/ 38 h 87"/>
                <a:gd name="T62" fmla="*/ 756 w 854"/>
                <a:gd name="T63" fmla="*/ 43 h 87"/>
                <a:gd name="T64" fmla="*/ 780 w 854"/>
                <a:gd name="T65" fmla="*/ 43 h 87"/>
                <a:gd name="T66" fmla="*/ 805 w 854"/>
                <a:gd name="T67" fmla="*/ 43 h 87"/>
                <a:gd name="T68" fmla="*/ 829 w 854"/>
                <a:gd name="T69" fmla="*/ 43 h 87"/>
                <a:gd name="T70" fmla="*/ 854 w 854"/>
                <a:gd name="T71" fmla="*/ 43 h 87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854"/>
                <a:gd name="T109" fmla="*/ 0 h 87"/>
                <a:gd name="T110" fmla="*/ 854 w 854"/>
                <a:gd name="T111" fmla="*/ 87 h 87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854" h="87">
                  <a:moveTo>
                    <a:pt x="0" y="43"/>
                  </a:moveTo>
                  <a:lnTo>
                    <a:pt x="24" y="43"/>
                  </a:lnTo>
                  <a:lnTo>
                    <a:pt x="49" y="43"/>
                  </a:lnTo>
                  <a:lnTo>
                    <a:pt x="73" y="43"/>
                  </a:lnTo>
                  <a:lnTo>
                    <a:pt x="97" y="49"/>
                  </a:lnTo>
                  <a:lnTo>
                    <a:pt x="122" y="49"/>
                  </a:lnTo>
                  <a:lnTo>
                    <a:pt x="146" y="49"/>
                  </a:lnTo>
                  <a:lnTo>
                    <a:pt x="171" y="49"/>
                  </a:lnTo>
                  <a:lnTo>
                    <a:pt x="195" y="49"/>
                  </a:lnTo>
                  <a:lnTo>
                    <a:pt x="219" y="49"/>
                  </a:lnTo>
                  <a:lnTo>
                    <a:pt x="244" y="49"/>
                  </a:lnTo>
                  <a:lnTo>
                    <a:pt x="268" y="49"/>
                  </a:lnTo>
                  <a:lnTo>
                    <a:pt x="293" y="54"/>
                  </a:lnTo>
                  <a:lnTo>
                    <a:pt x="317" y="49"/>
                  </a:lnTo>
                  <a:lnTo>
                    <a:pt x="341" y="43"/>
                  </a:lnTo>
                  <a:lnTo>
                    <a:pt x="366" y="33"/>
                  </a:lnTo>
                  <a:lnTo>
                    <a:pt x="390" y="16"/>
                  </a:lnTo>
                  <a:lnTo>
                    <a:pt x="415" y="6"/>
                  </a:lnTo>
                  <a:lnTo>
                    <a:pt x="439" y="0"/>
                  </a:lnTo>
                  <a:lnTo>
                    <a:pt x="463" y="11"/>
                  </a:lnTo>
                  <a:lnTo>
                    <a:pt x="488" y="27"/>
                  </a:lnTo>
                  <a:lnTo>
                    <a:pt x="512" y="54"/>
                  </a:lnTo>
                  <a:lnTo>
                    <a:pt x="536" y="76"/>
                  </a:lnTo>
                  <a:lnTo>
                    <a:pt x="561" y="87"/>
                  </a:lnTo>
                  <a:lnTo>
                    <a:pt x="585" y="81"/>
                  </a:lnTo>
                  <a:lnTo>
                    <a:pt x="610" y="70"/>
                  </a:lnTo>
                  <a:lnTo>
                    <a:pt x="634" y="54"/>
                  </a:lnTo>
                  <a:lnTo>
                    <a:pt x="658" y="43"/>
                  </a:lnTo>
                  <a:lnTo>
                    <a:pt x="683" y="38"/>
                  </a:lnTo>
                  <a:lnTo>
                    <a:pt x="707" y="38"/>
                  </a:lnTo>
                  <a:lnTo>
                    <a:pt x="732" y="38"/>
                  </a:lnTo>
                  <a:lnTo>
                    <a:pt x="756" y="43"/>
                  </a:lnTo>
                  <a:lnTo>
                    <a:pt x="780" y="43"/>
                  </a:lnTo>
                  <a:lnTo>
                    <a:pt x="805" y="43"/>
                  </a:lnTo>
                  <a:lnTo>
                    <a:pt x="829" y="43"/>
                  </a:lnTo>
                  <a:lnTo>
                    <a:pt x="854" y="43"/>
                  </a:lnTo>
                </a:path>
              </a:pathLst>
            </a:custGeom>
            <a:noFill/>
            <a:ln w="28575" cmpd="sng">
              <a:solidFill>
                <a:srgbClr val="CC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5238" name="Freeform 39"/>
            <p:cNvSpPr>
              <a:spLocks noChangeAspect="1"/>
            </p:cNvSpPr>
            <p:nvPr/>
          </p:nvSpPr>
          <p:spPr bwMode="auto">
            <a:xfrm>
              <a:off x="1441" y="1550"/>
              <a:ext cx="947" cy="249"/>
            </a:xfrm>
            <a:custGeom>
              <a:avLst/>
              <a:gdLst>
                <a:gd name="T0" fmla="*/ 0 w 854"/>
                <a:gd name="T1" fmla="*/ 44 h 76"/>
                <a:gd name="T2" fmla="*/ 24 w 854"/>
                <a:gd name="T3" fmla="*/ 44 h 76"/>
                <a:gd name="T4" fmla="*/ 49 w 854"/>
                <a:gd name="T5" fmla="*/ 44 h 76"/>
                <a:gd name="T6" fmla="*/ 73 w 854"/>
                <a:gd name="T7" fmla="*/ 49 h 76"/>
                <a:gd name="T8" fmla="*/ 97 w 854"/>
                <a:gd name="T9" fmla="*/ 49 h 76"/>
                <a:gd name="T10" fmla="*/ 122 w 854"/>
                <a:gd name="T11" fmla="*/ 49 h 76"/>
                <a:gd name="T12" fmla="*/ 146 w 854"/>
                <a:gd name="T13" fmla="*/ 49 h 76"/>
                <a:gd name="T14" fmla="*/ 171 w 854"/>
                <a:gd name="T15" fmla="*/ 49 h 76"/>
                <a:gd name="T16" fmla="*/ 195 w 854"/>
                <a:gd name="T17" fmla="*/ 49 h 76"/>
                <a:gd name="T18" fmla="*/ 219 w 854"/>
                <a:gd name="T19" fmla="*/ 49 h 76"/>
                <a:gd name="T20" fmla="*/ 244 w 854"/>
                <a:gd name="T21" fmla="*/ 49 h 76"/>
                <a:gd name="T22" fmla="*/ 268 w 854"/>
                <a:gd name="T23" fmla="*/ 49 h 76"/>
                <a:gd name="T24" fmla="*/ 293 w 854"/>
                <a:gd name="T25" fmla="*/ 49 h 76"/>
                <a:gd name="T26" fmla="*/ 317 w 854"/>
                <a:gd name="T27" fmla="*/ 49 h 76"/>
                <a:gd name="T28" fmla="*/ 341 w 854"/>
                <a:gd name="T29" fmla="*/ 49 h 76"/>
                <a:gd name="T30" fmla="*/ 366 w 854"/>
                <a:gd name="T31" fmla="*/ 49 h 76"/>
                <a:gd name="T32" fmla="*/ 390 w 854"/>
                <a:gd name="T33" fmla="*/ 54 h 76"/>
                <a:gd name="T34" fmla="*/ 415 w 854"/>
                <a:gd name="T35" fmla="*/ 54 h 76"/>
                <a:gd name="T36" fmla="*/ 439 w 854"/>
                <a:gd name="T37" fmla="*/ 49 h 76"/>
                <a:gd name="T38" fmla="*/ 463 w 854"/>
                <a:gd name="T39" fmla="*/ 49 h 76"/>
                <a:gd name="T40" fmla="*/ 488 w 854"/>
                <a:gd name="T41" fmla="*/ 33 h 76"/>
                <a:gd name="T42" fmla="*/ 512 w 854"/>
                <a:gd name="T43" fmla="*/ 22 h 76"/>
                <a:gd name="T44" fmla="*/ 536 w 854"/>
                <a:gd name="T45" fmla="*/ 6 h 76"/>
                <a:gd name="T46" fmla="*/ 561 w 854"/>
                <a:gd name="T47" fmla="*/ 0 h 76"/>
                <a:gd name="T48" fmla="*/ 585 w 854"/>
                <a:gd name="T49" fmla="*/ 11 h 76"/>
                <a:gd name="T50" fmla="*/ 610 w 854"/>
                <a:gd name="T51" fmla="*/ 33 h 76"/>
                <a:gd name="T52" fmla="*/ 634 w 854"/>
                <a:gd name="T53" fmla="*/ 60 h 76"/>
                <a:gd name="T54" fmla="*/ 658 w 854"/>
                <a:gd name="T55" fmla="*/ 76 h 76"/>
                <a:gd name="T56" fmla="*/ 683 w 854"/>
                <a:gd name="T57" fmla="*/ 76 h 76"/>
                <a:gd name="T58" fmla="*/ 707 w 854"/>
                <a:gd name="T59" fmla="*/ 71 h 76"/>
                <a:gd name="T60" fmla="*/ 732 w 854"/>
                <a:gd name="T61" fmla="*/ 60 h 76"/>
                <a:gd name="T62" fmla="*/ 756 w 854"/>
                <a:gd name="T63" fmla="*/ 54 h 76"/>
                <a:gd name="T64" fmla="*/ 780 w 854"/>
                <a:gd name="T65" fmla="*/ 49 h 76"/>
                <a:gd name="T66" fmla="*/ 805 w 854"/>
                <a:gd name="T67" fmla="*/ 49 h 76"/>
                <a:gd name="T68" fmla="*/ 829 w 854"/>
                <a:gd name="T69" fmla="*/ 44 h 76"/>
                <a:gd name="T70" fmla="*/ 854 w 854"/>
                <a:gd name="T71" fmla="*/ 44 h 7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854"/>
                <a:gd name="T109" fmla="*/ 0 h 76"/>
                <a:gd name="T110" fmla="*/ 854 w 854"/>
                <a:gd name="T111" fmla="*/ 76 h 7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854" h="76">
                  <a:moveTo>
                    <a:pt x="0" y="44"/>
                  </a:moveTo>
                  <a:lnTo>
                    <a:pt x="24" y="44"/>
                  </a:lnTo>
                  <a:lnTo>
                    <a:pt x="49" y="44"/>
                  </a:lnTo>
                  <a:lnTo>
                    <a:pt x="73" y="49"/>
                  </a:lnTo>
                  <a:lnTo>
                    <a:pt x="97" y="49"/>
                  </a:lnTo>
                  <a:lnTo>
                    <a:pt x="122" y="49"/>
                  </a:lnTo>
                  <a:lnTo>
                    <a:pt x="146" y="49"/>
                  </a:lnTo>
                  <a:lnTo>
                    <a:pt x="171" y="49"/>
                  </a:lnTo>
                  <a:lnTo>
                    <a:pt x="195" y="49"/>
                  </a:lnTo>
                  <a:lnTo>
                    <a:pt x="219" y="49"/>
                  </a:lnTo>
                  <a:lnTo>
                    <a:pt x="244" y="49"/>
                  </a:lnTo>
                  <a:lnTo>
                    <a:pt x="268" y="49"/>
                  </a:lnTo>
                  <a:lnTo>
                    <a:pt x="293" y="49"/>
                  </a:lnTo>
                  <a:lnTo>
                    <a:pt x="317" y="49"/>
                  </a:lnTo>
                  <a:lnTo>
                    <a:pt x="341" y="49"/>
                  </a:lnTo>
                  <a:lnTo>
                    <a:pt x="366" y="49"/>
                  </a:lnTo>
                  <a:lnTo>
                    <a:pt x="390" y="54"/>
                  </a:lnTo>
                  <a:lnTo>
                    <a:pt x="415" y="54"/>
                  </a:lnTo>
                  <a:lnTo>
                    <a:pt x="439" y="49"/>
                  </a:lnTo>
                  <a:lnTo>
                    <a:pt x="463" y="49"/>
                  </a:lnTo>
                  <a:lnTo>
                    <a:pt x="488" y="33"/>
                  </a:lnTo>
                  <a:lnTo>
                    <a:pt x="512" y="22"/>
                  </a:lnTo>
                  <a:lnTo>
                    <a:pt x="536" y="6"/>
                  </a:lnTo>
                  <a:lnTo>
                    <a:pt x="561" y="0"/>
                  </a:lnTo>
                  <a:lnTo>
                    <a:pt x="585" y="11"/>
                  </a:lnTo>
                  <a:lnTo>
                    <a:pt x="610" y="33"/>
                  </a:lnTo>
                  <a:lnTo>
                    <a:pt x="634" y="60"/>
                  </a:lnTo>
                  <a:lnTo>
                    <a:pt x="658" y="76"/>
                  </a:lnTo>
                  <a:lnTo>
                    <a:pt x="683" y="76"/>
                  </a:lnTo>
                  <a:lnTo>
                    <a:pt x="707" y="71"/>
                  </a:lnTo>
                  <a:lnTo>
                    <a:pt x="732" y="60"/>
                  </a:lnTo>
                  <a:lnTo>
                    <a:pt x="756" y="54"/>
                  </a:lnTo>
                  <a:lnTo>
                    <a:pt x="780" y="49"/>
                  </a:lnTo>
                  <a:lnTo>
                    <a:pt x="805" y="49"/>
                  </a:lnTo>
                  <a:lnTo>
                    <a:pt x="829" y="44"/>
                  </a:lnTo>
                  <a:lnTo>
                    <a:pt x="854" y="44"/>
                  </a:lnTo>
                </a:path>
              </a:pathLst>
            </a:custGeom>
            <a:noFill/>
            <a:ln w="28575" cmpd="sng">
              <a:solidFill>
                <a:srgbClr val="CC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5239" name="Freeform 40"/>
            <p:cNvSpPr>
              <a:spLocks noChangeAspect="1"/>
            </p:cNvSpPr>
            <p:nvPr/>
          </p:nvSpPr>
          <p:spPr bwMode="auto">
            <a:xfrm>
              <a:off x="1441" y="1469"/>
              <a:ext cx="947" cy="73"/>
            </a:xfrm>
            <a:custGeom>
              <a:avLst/>
              <a:gdLst>
                <a:gd name="T0" fmla="*/ 0 w 854"/>
                <a:gd name="T1" fmla="*/ 16 h 22"/>
                <a:gd name="T2" fmla="*/ 24 w 854"/>
                <a:gd name="T3" fmla="*/ 16 h 22"/>
                <a:gd name="T4" fmla="*/ 49 w 854"/>
                <a:gd name="T5" fmla="*/ 16 h 22"/>
                <a:gd name="T6" fmla="*/ 73 w 854"/>
                <a:gd name="T7" fmla="*/ 16 h 22"/>
                <a:gd name="T8" fmla="*/ 97 w 854"/>
                <a:gd name="T9" fmla="*/ 16 h 22"/>
                <a:gd name="T10" fmla="*/ 122 w 854"/>
                <a:gd name="T11" fmla="*/ 16 h 22"/>
                <a:gd name="T12" fmla="*/ 146 w 854"/>
                <a:gd name="T13" fmla="*/ 16 h 22"/>
                <a:gd name="T14" fmla="*/ 171 w 854"/>
                <a:gd name="T15" fmla="*/ 16 h 22"/>
                <a:gd name="T16" fmla="*/ 195 w 854"/>
                <a:gd name="T17" fmla="*/ 16 h 22"/>
                <a:gd name="T18" fmla="*/ 219 w 854"/>
                <a:gd name="T19" fmla="*/ 16 h 22"/>
                <a:gd name="T20" fmla="*/ 244 w 854"/>
                <a:gd name="T21" fmla="*/ 16 h 22"/>
                <a:gd name="T22" fmla="*/ 268 w 854"/>
                <a:gd name="T23" fmla="*/ 16 h 22"/>
                <a:gd name="T24" fmla="*/ 293 w 854"/>
                <a:gd name="T25" fmla="*/ 16 h 22"/>
                <a:gd name="T26" fmla="*/ 317 w 854"/>
                <a:gd name="T27" fmla="*/ 16 h 22"/>
                <a:gd name="T28" fmla="*/ 341 w 854"/>
                <a:gd name="T29" fmla="*/ 16 h 22"/>
                <a:gd name="T30" fmla="*/ 366 w 854"/>
                <a:gd name="T31" fmla="*/ 16 h 22"/>
                <a:gd name="T32" fmla="*/ 390 w 854"/>
                <a:gd name="T33" fmla="*/ 16 h 22"/>
                <a:gd name="T34" fmla="*/ 415 w 854"/>
                <a:gd name="T35" fmla="*/ 16 h 22"/>
                <a:gd name="T36" fmla="*/ 439 w 854"/>
                <a:gd name="T37" fmla="*/ 16 h 22"/>
                <a:gd name="T38" fmla="*/ 463 w 854"/>
                <a:gd name="T39" fmla="*/ 16 h 22"/>
                <a:gd name="T40" fmla="*/ 488 w 854"/>
                <a:gd name="T41" fmla="*/ 22 h 22"/>
                <a:gd name="T42" fmla="*/ 512 w 854"/>
                <a:gd name="T43" fmla="*/ 22 h 22"/>
                <a:gd name="T44" fmla="*/ 536 w 854"/>
                <a:gd name="T45" fmla="*/ 22 h 22"/>
                <a:gd name="T46" fmla="*/ 561 w 854"/>
                <a:gd name="T47" fmla="*/ 22 h 22"/>
                <a:gd name="T48" fmla="*/ 585 w 854"/>
                <a:gd name="T49" fmla="*/ 16 h 22"/>
                <a:gd name="T50" fmla="*/ 610 w 854"/>
                <a:gd name="T51" fmla="*/ 5 h 22"/>
                <a:gd name="T52" fmla="*/ 634 w 854"/>
                <a:gd name="T53" fmla="*/ 0 h 22"/>
                <a:gd name="T54" fmla="*/ 658 w 854"/>
                <a:gd name="T55" fmla="*/ 5 h 22"/>
                <a:gd name="T56" fmla="*/ 683 w 854"/>
                <a:gd name="T57" fmla="*/ 11 h 22"/>
                <a:gd name="T58" fmla="*/ 707 w 854"/>
                <a:gd name="T59" fmla="*/ 11 h 22"/>
                <a:gd name="T60" fmla="*/ 732 w 854"/>
                <a:gd name="T61" fmla="*/ 11 h 22"/>
                <a:gd name="T62" fmla="*/ 756 w 854"/>
                <a:gd name="T63" fmla="*/ 16 h 22"/>
                <a:gd name="T64" fmla="*/ 780 w 854"/>
                <a:gd name="T65" fmla="*/ 16 h 22"/>
                <a:gd name="T66" fmla="*/ 805 w 854"/>
                <a:gd name="T67" fmla="*/ 16 h 22"/>
                <a:gd name="T68" fmla="*/ 829 w 854"/>
                <a:gd name="T69" fmla="*/ 16 h 22"/>
                <a:gd name="T70" fmla="*/ 854 w 854"/>
                <a:gd name="T71" fmla="*/ 16 h 2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854"/>
                <a:gd name="T109" fmla="*/ 0 h 22"/>
                <a:gd name="T110" fmla="*/ 854 w 854"/>
                <a:gd name="T111" fmla="*/ 22 h 22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854" h="22">
                  <a:moveTo>
                    <a:pt x="0" y="16"/>
                  </a:moveTo>
                  <a:lnTo>
                    <a:pt x="24" y="16"/>
                  </a:lnTo>
                  <a:lnTo>
                    <a:pt x="49" y="16"/>
                  </a:lnTo>
                  <a:lnTo>
                    <a:pt x="73" y="16"/>
                  </a:lnTo>
                  <a:lnTo>
                    <a:pt x="97" y="16"/>
                  </a:lnTo>
                  <a:lnTo>
                    <a:pt x="122" y="16"/>
                  </a:lnTo>
                  <a:lnTo>
                    <a:pt x="146" y="16"/>
                  </a:lnTo>
                  <a:lnTo>
                    <a:pt x="171" y="16"/>
                  </a:lnTo>
                  <a:lnTo>
                    <a:pt x="195" y="16"/>
                  </a:lnTo>
                  <a:lnTo>
                    <a:pt x="219" y="16"/>
                  </a:lnTo>
                  <a:lnTo>
                    <a:pt x="244" y="16"/>
                  </a:lnTo>
                  <a:lnTo>
                    <a:pt x="268" y="16"/>
                  </a:lnTo>
                  <a:lnTo>
                    <a:pt x="293" y="16"/>
                  </a:lnTo>
                  <a:lnTo>
                    <a:pt x="317" y="16"/>
                  </a:lnTo>
                  <a:lnTo>
                    <a:pt x="341" y="16"/>
                  </a:lnTo>
                  <a:lnTo>
                    <a:pt x="366" y="16"/>
                  </a:lnTo>
                  <a:lnTo>
                    <a:pt x="390" y="16"/>
                  </a:lnTo>
                  <a:lnTo>
                    <a:pt x="415" y="16"/>
                  </a:lnTo>
                  <a:lnTo>
                    <a:pt x="439" y="16"/>
                  </a:lnTo>
                  <a:lnTo>
                    <a:pt x="463" y="16"/>
                  </a:lnTo>
                  <a:lnTo>
                    <a:pt x="488" y="22"/>
                  </a:lnTo>
                  <a:lnTo>
                    <a:pt x="512" y="22"/>
                  </a:lnTo>
                  <a:lnTo>
                    <a:pt x="536" y="22"/>
                  </a:lnTo>
                  <a:lnTo>
                    <a:pt x="561" y="22"/>
                  </a:lnTo>
                  <a:lnTo>
                    <a:pt x="585" y="16"/>
                  </a:lnTo>
                  <a:lnTo>
                    <a:pt x="610" y="5"/>
                  </a:lnTo>
                  <a:lnTo>
                    <a:pt x="634" y="0"/>
                  </a:lnTo>
                  <a:lnTo>
                    <a:pt x="658" y="5"/>
                  </a:lnTo>
                  <a:lnTo>
                    <a:pt x="683" y="11"/>
                  </a:lnTo>
                  <a:lnTo>
                    <a:pt x="707" y="11"/>
                  </a:lnTo>
                  <a:lnTo>
                    <a:pt x="732" y="11"/>
                  </a:lnTo>
                  <a:lnTo>
                    <a:pt x="756" y="16"/>
                  </a:lnTo>
                  <a:lnTo>
                    <a:pt x="780" y="16"/>
                  </a:lnTo>
                  <a:lnTo>
                    <a:pt x="805" y="16"/>
                  </a:lnTo>
                  <a:lnTo>
                    <a:pt x="829" y="16"/>
                  </a:lnTo>
                  <a:lnTo>
                    <a:pt x="854" y="16"/>
                  </a:lnTo>
                </a:path>
              </a:pathLst>
            </a:custGeom>
            <a:noFill/>
            <a:ln w="28575" cmpd="sng">
              <a:solidFill>
                <a:srgbClr val="CC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5240" name="Freeform 41"/>
            <p:cNvSpPr>
              <a:spLocks noChangeAspect="1"/>
            </p:cNvSpPr>
            <p:nvPr/>
          </p:nvSpPr>
          <p:spPr bwMode="auto">
            <a:xfrm>
              <a:off x="1441" y="1314"/>
              <a:ext cx="947" cy="36"/>
            </a:xfrm>
            <a:custGeom>
              <a:avLst/>
              <a:gdLst>
                <a:gd name="T0" fmla="*/ 0 w 854"/>
                <a:gd name="T1" fmla="*/ 5 h 11"/>
                <a:gd name="T2" fmla="*/ 24 w 854"/>
                <a:gd name="T3" fmla="*/ 5 h 11"/>
                <a:gd name="T4" fmla="*/ 49 w 854"/>
                <a:gd name="T5" fmla="*/ 5 h 11"/>
                <a:gd name="T6" fmla="*/ 73 w 854"/>
                <a:gd name="T7" fmla="*/ 5 h 11"/>
                <a:gd name="T8" fmla="*/ 97 w 854"/>
                <a:gd name="T9" fmla="*/ 5 h 11"/>
                <a:gd name="T10" fmla="*/ 122 w 854"/>
                <a:gd name="T11" fmla="*/ 5 h 11"/>
                <a:gd name="T12" fmla="*/ 146 w 854"/>
                <a:gd name="T13" fmla="*/ 5 h 11"/>
                <a:gd name="T14" fmla="*/ 171 w 854"/>
                <a:gd name="T15" fmla="*/ 5 h 11"/>
                <a:gd name="T16" fmla="*/ 195 w 854"/>
                <a:gd name="T17" fmla="*/ 5 h 11"/>
                <a:gd name="T18" fmla="*/ 219 w 854"/>
                <a:gd name="T19" fmla="*/ 5 h 11"/>
                <a:gd name="T20" fmla="*/ 244 w 854"/>
                <a:gd name="T21" fmla="*/ 5 h 11"/>
                <a:gd name="T22" fmla="*/ 268 w 854"/>
                <a:gd name="T23" fmla="*/ 5 h 11"/>
                <a:gd name="T24" fmla="*/ 293 w 854"/>
                <a:gd name="T25" fmla="*/ 5 h 11"/>
                <a:gd name="T26" fmla="*/ 317 w 854"/>
                <a:gd name="T27" fmla="*/ 5 h 11"/>
                <a:gd name="T28" fmla="*/ 341 w 854"/>
                <a:gd name="T29" fmla="*/ 5 h 11"/>
                <a:gd name="T30" fmla="*/ 366 w 854"/>
                <a:gd name="T31" fmla="*/ 5 h 11"/>
                <a:gd name="T32" fmla="*/ 390 w 854"/>
                <a:gd name="T33" fmla="*/ 5 h 11"/>
                <a:gd name="T34" fmla="*/ 415 w 854"/>
                <a:gd name="T35" fmla="*/ 5 h 11"/>
                <a:gd name="T36" fmla="*/ 439 w 854"/>
                <a:gd name="T37" fmla="*/ 5 h 11"/>
                <a:gd name="T38" fmla="*/ 463 w 854"/>
                <a:gd name="T39" fmla="*/ 5 h 11"/>
                <a:gd name="T40" fmla="*/ 488 w 854"/>
                <a:gd name="T41" fmla="*/ 5 h 11"/>
                <a:gd name="T42" fmla="*/ 512 w 854"/>
                <a:gd name="T43" fmla="*/ 5 h 11"/>
                <a:gd name="T44" fmla="*/ 536 w 854"/>
                <a:gd name="T45" fmla="*/ 5 h 11"/>
                <a:gd name="T46" fmla="*/ 561 w 854"/>
                <a:gd name="T47" fmla="*/ 5 h 11"/>
                <a:gd name="T48" fmla="*/ 585 w 854"/>
                <a:gd name="T49" fmla="*/ 5 h 11"/>
                <a:gd name="T50" fmla="*/ 610 w 854"/>
                <a:gd name="T51" fmla="*/ 11 h 11"/>
                <a:gd name="T52" fmla="*/ 634 w 854"/>
                <a:gd name="T53" fmla="*/ 5 h 11"/>
                <a:gd name="T54" fmla="*/ 658 w 854"/>
                <a:gd name="T55" fmla="*/ 0 h 11"/>
                <a:gd name="T56" fmla="*/ 683 w 854"/>
                <a:gd name="T57" fmla="*/ 0 h 11"/>
                <a:gd name="T58" fmla="*/ 707 w 854"/>
                <a:gd name="T59" fmla="*/ 0 h 11"/>
                <a:gd name="T60" fmla="*/ 732 w 854"/>
                <a:gd name="T61" fmla="*/ 0 h 11"/>
                <a:gd name="T62" fmla="*/ 756 w 854"/>
                <a:gd name="T63" fmla="*/ 0 h 11"/>
                <a:gd name="T64" fmla="*/ 780 w 854"/>
                <a:gd name="T65" fmla="*/ 5 h 11"/>
                <a:gd name="T66" fmla="*/ 805 w 854"/>
                <a:gd name="T67" fmla="*/ 5 h 11"/>
                <a:gd name="T68" fmla="*/ 829 w 854"/>
                <a:gd name="T69" fmla="*/ 5 h 11"/>
                <a:gd name="T70" fmla="*/ 854 w 854"/>
                <a:gd name="T71" fmla="*/ 5 h 11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854"/>
                <a:gd name="T109" fmla="*/ 0 h 11"/>
                <a:gd name="T110" fmla="*/ 854 w 854"/>
                <a:gd name="T111" fmla="*/ 11 h 11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854" h="11">
                  <a:moveTo>
                    <a:pt x="0" y="5"/>
                  </a:moveTo>
                  <a:lnTo>
                    <a:pt x="24" y="5"/>
                  </a:lnTo>
                  <a:lnTo>
                    <a:pt x="49" y="5"/>
                  </a:lnTo>
                  <a:lnTo>
                    <a:pt x="73" y="5"/>
                  </a:lnTo>
                  <a:lnTo>
                    <a:pt x="97" y="5"/>
                  </a:lnTo>
                  <a:lnTo>
                    <a:pt x="122" y="5"/>
                  </a:lnTo>
                  <a:lnTo>
                    <a:pt x="146" y="5"/>
                  </a:lnTo>
                  <a:lnTo>
                    <a:pt x="171" y="5"/>
                  </a:lnTo>
                  <a:lnTo>
                    <a:pt x="195" y="5"/>
                  </a:lnTo>
                  <a:lnTo>
                    <a:pt x="219" y="5"/>
                  </a:lnTo>
                  <a:lnTo>
                    <a:pt x="244" y="5"/>
                  </a:lnTo>
                  <a:lnTo>
                    <a:pt x="268" y="5"/>
                  </a:lnTo>
                  <a:lnTo>
                    <a:pt x="293" y="5"/>
                  </a:lnTo>
                  <a:lnTo>
                    <a:pt x="317" y="5"/>
                  </a:lnTo>
                  <a:lnTo>
                    <a:pt x="341" y="5"/>
                  </a:lnTo>
                  <a:lnTo>
                    <a:pt x="366" y="5"/>
                  </a:lnTo>
                  <a:lnTo>
                    <a:pt x="390" y="5"/>
                  </a:lnTo>
                  <a:lnTo>
                    <a:pt x="415" y="5"/>
                  </a:lnTo>
                  <a:lnTo>
                    <a:pt x="439" y="5"/>
                  </a:lnTo>
                  <a:lnTo>
                    <a:pt x="463" y="5"/>
                  </a:lnTo>
                  <a:lnTo>
                    <a:pt x="488" y="5"/>
                  </a:lnTo>
                  <a:lnTo>
                    <a:pt x="512" y="5"/>
                  </a:lnTo>
                  <a:lnTo>
                    <a:pt x="536" y="5"/>
                  </a:lnTo>
                  <a:lnTo>
                    <a:pt x="561" y="5"/>
                  </a:lnTo>
                  <a:lnTo>
                    <a:pt x="585" y="5"/>
                  </a:lnTo>
                  <a:lnTo>
                    <a:pt x="610" y="11"/>
                  </a:lnTo>
                  <a:lnTo>
                    <a:pt x="634" y="5"/>
                  </a:lnTo>
                  <a:lnTo>
                    <a:pt x="658" y="0"/>
                  </a:lnTo>
                  <a:lnTo>
                    <a:pt x="683" y="0"/>
                  </a:lnTo>
                  <a:lnTo>
                    <a:pt x="707" y="0"/>
                  </a:lnTo>
                  <a:lnTo>
                    <a:pt x="732" y="0"/>
                  </a:lnTo>
                  <a:lnTo>
                    <a:pt x="756" y="0"/>
                  </a:lnTo>
                  <a:lnTo>
                    <a:pt x="780" y="5"/>
                  </a:lnTo>
                  <a:lnTo>
                    <a:pt x="805" y="5"/>
                  </a:lnTo>
                  <a:lnTo>
                    <a:pt x="829" y="5"/>
                  </a:lnTo>
                  <a:lnTo>
                    <a:pt x="854" y="5"/>
                  </a:lnTo>
                </a:path>
              </a:pathLst>
            </a:custGeom>
            <a:noFill/>
            <a:ln w="28575" cmpd="sng">
              <a:solidFill>
                <a:srgbClr val="CC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5241" name="AutoShape 121"/>
          <p:cNvSpPr>
            <a:spLocks noChangeArrowheads="1"/>
          </p:cNvSpPr>
          <p:nvPr/>
        </p:nvSpPr>
        <p:spPr bwMode="auto">
          <a:xfrm rot="5400000" flipH="1">
            <a:off x="959644" y="3598069"/>
            <a:ext cx="114300" cy="8096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90033"/>
              </a:gs>
              <a:gs pos="100000">
                <a:schemeClr val="bg1"/>
              </a:gs>
            </a:gsLst>
            <a:lin ang="5400000" scaled="1"/>
          </a:gradFill>
          <a:ln w="6350">
            <a:solidFill>
              <a:srgbClr val="00CC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5242" name="AutoShape 122"/>
          <p:cNvSpPr>
            <a:spLocks noChangeArrowheads="1"/>
          </p:cNvSpPr>
          <p:nvPr/>
        </p:nvSpPr>
        <p:spPr bwMode="auto">
          <a:xfrm rot="5400000" flipH="1">
            <a:off x="960437" y="3298826"/>
            <a:ext cx="112713" cy="8096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90033"/>
              </a:gs>
              <a:gs pos="100000">
                <a:schemeClr val="bg1"/>
              </a:gs>
            </a:gsLst>
            <a:lin ang="5400000" scaled="1"/>
          </a:gradFill>
          <a:ln w="6350">
            <a:solidFill>
              <a:srgbClr val="00CC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5243" name="AutoShape 123"/>
          <p:cNvSpPr>
            <a:spLocks noChangeArrowheads="1"/>
          </p:cNvSpPr>
          <p:nvPr/>
        </p:nvSpPr>
        <p:spPr bwMode="auto">
          <a:xfrm rot="5400000" flipH="1">
            <a:off x="959644" y="2404269"/>
            <a:ext cx="114300" cy="8096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90033"/>
              </a:gs>
              <a:gs pos="100000">
                <a:schemeClr val="bg1"/>
              </a:gs>
            </a:gsLst>
            <a:lin ang="5400000" scaled="1"/>
          </a:gradFill>
          <a:ln w="6350">
            <a:solidFill>
              <a:srgbClr val="00CC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5244" name="AutoShape 124"/>
          <p:cNvSpPr>
            <a:spLocks noChangeArrowheads="1"/>
          </p:cNvSpPr>
          <p:nvPr/>
        </p:nvSpPr>
        <p:spPr bwMode="auto">
          <a:xfrm rot="5400000" flipH="1">
            <a:off x="960437" y="5692776"/>
            <a:ext cx="112713" cy="8096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90033"/>
              </a:gs>
              <a:gs pos="100000">
                <a:schemeClr val="bg1"/>
              </a:gs>
            </a:gsLst>
            <a:lin ang="5400000" scaled="1"/>
          </a:gradFill>
          <a:ln w="6350">
            <a:solidFill>
              <a:srgbClr val="00CC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5245" name="AutoShape 125"/>
          <p:cNvSpPr>
            <a:spLocks noChangeArrowheads="1"/>
          </p:cNvSpPr>
          <p:nvPr/>
        </p:nvSpPr>
        <p:spPr bwMode="auto">
          <a:xfrm rot="5400000" flipH="1">
            <a:off x="959644" y="5393532"/>
            <a:ext cx="114300" cy="8096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90033"/>
              </a:gs>
              <a:gs pos="100000">
                <a:schemeClr val="bg1"/>
              </a:gs>
            </a:gsLst>
            <a:lin ang="5400000" scaled="1"/>
          </a:gradFill>
          <a:ln w="6350">
            <a:solidFill>
              <a:srgbClr val="00CC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5246" name="AutoShape 126"/>
          <p:cNvSpPr>
            <a:spLocks noChangeArrowheads="1"/>
          </p:cNvSpPr>
          <p:nvPr/>
        </p:nvSpPr>
        <p:spPr bwMode="auto">
          <a:xfrm rot="5400000" flipH="1">
            <a:off x="959644" y="5091907"/>
            <a:ext cx="114300" cy="8096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90033"/>
              </a:gs>
              <a:gs pos="100000">
                <a:schemeClr val="bg1"/>
              </a:gs>
            </a:gsLst>
            <a:lin ang="5400000" scaled="1"/>
          </a:gradFill>
          <a:ln w="6350">
            <a:solidFill>
              <a:srgbClr val="00CC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5247" name="AutoShape 127"/>
          <p:cNvSpPr>
            <a:spLocks noChangeArrowheads="1"/>
          </p:cNvSpPr>
          <p:nvPr/>
        </p:nvSpPr>
        <p:spPr bwMode="auto">
          <a:xfrm rot="5400000" flipH="1">
            <a:off x="960437" y="4794251"/>
            <a:ext cx="112713" cy="8096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90033"/>
              </a:gs>
              <a:gs pos="100000">
                <a:schemeClr val="bg1"/>
              </a:gs>
            </a:gsLst>
            <a:lin ang="5400000" scaled="1"/>
          </a:gradFill>
          <a:ln w="6350">
            <a:solidFill>
              <a:srgbClr val="00CC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5248" name="AutoShape 128"/>
          <p:cNvSpPr>
            <a:spLocks noChangeArrowheads="1"/>
          </p:cNvSpPr>
          <p:nvPr/>
        </p:nvSpPr>
        <p:spPr bwMode="auto">
          <a:xfrm rot="5400000" flipH="1">
            <a:off x="960437" y="4495801"/>
            <a:ext cx="112713" cy="8096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90033"/>
              </a:gs>
              <a:gs pos="100000">
                <a:schemeClr val="bg1"/>
              </a:gs>
            </a:gsLst>
            <a:lin ang="5400000" scaled="1"/>
          </a:gradFill>
          <a:ln w="6350">
            <a:solidFill>
              <a:srgbClr val="00CC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5249" name="AutoShape 129"/>
          <p:cNvSpPr>
            <a:spLocks noChangeArrowheads="1"/>
          </p:cNvSpPr>
          <p:nvPr/>
        </p:nvSpPr>
        <p:spPr bwMode="auto">
          <a:xfrm rot="5400000" flipH="1">
            <a:off x="960438" y="4198938"/>
            <a:ext cx="112712" cy="8096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90033"/>
              </a:gs>
              <a:gs pos="100000">
                <a:schemeClr val="bg1"/>
              </a:gs>
            </a:gsLst>
            <a:lin ang="5400000" scaled="1"/>
          </a:gradFill>
          <a:ln w="6350">
            <a:solidFill>
              <a:srgbClr val="00CC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5250" name="AutoShape 130"/>
          <p:cNvSpPr>
            <a:spLocks noChangeArrowheads="1"/>
          </p:cNvSpPr>
          <p:nvPr/>
        </p:nvSpPr>
        <p:spPr bwMode="auto">
          <a:xfrm rot="5400000" flipH="1">
            <a:off x="959644" y="3898107"/>
            <a:ext cx="114300" cy="8096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90033"/>
              </a:gs>
              <a:gs pos="100000">
                <a:schemeClr val="bg1"/>
              </a:gs>
            </a:gsLst>
            <a:lin ang="5400000" scaled="1"/>
          </a:gradFill>
          <a:ln w="6350">
            <a:solidFill>
              <a:srgbClr val="00CC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5251" name="AutoShape 131"/>
          <p:cNvSpPr>
            <a:spLocks noChangeArrowheads="1"/>
          </p:cNvSpPr>
          <p:nvPr/>
        </p:nvSpPr>
        <p:spPr bwMode="auto">
          <a:xfrm rot="5400000" flipH="1">
            <a:off x="960438" y="2703513"/>
            <a:ext cx="112712" cy="8096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90033"/>
              </a:gs>
              <a:gs pos="100000">
                <a:schemeClr val="bg1"/>
              </a:gs>
            </a:gsLst>
            <a:lin ang="5400000" scaled="1"/>
          </a:gradFill>
          <a:ln w="6350">
            <a:solidFill>
              <a:srgbClr val="00CC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5252" name="AutoShape 132"/>
          <p:cNvSpPr>
            <a:spLocks noChangeArrowheads="1"/>
          </p:cNvSpPr>
          <p:nvPr/>
        </p:nvSpPr>
        <p:spPr bwMode="auto">
          <a:xfrm rot="5400000" flipH="1">
            <a:off x="962026" y="3001962"/>
            <a:ext cx="112712" cy="8096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90033"/>
              </a:gs>
              <a:gs pos="100000">
                <a:schemeClr val="bg1"/>
              </a:gs>
            </a:gsLst>
            <a:lin ang="5400000" scaled="1"/>
          </a:gradFill>
          <a:ln w="6350">
            <a:solidFill>
              <a:srgbClr val="00CC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5253" name="AutoShape 133"/>
          <p:cNvSpPr>
            <a:spLocks noChangeArrowheads="1"/>
          </p:cNvSpPr>
          <p:nvPr/>
        </p:nvSpPr>
        <p:spPr bwMode="auto">
          <a:xfrm rot="5400000" flipH="1">
            <a:off x="960438" y="2106613"/>
            <a:ext cx="112712" cy="8096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90033"/>
              </a:gs>
              <a:gs pos="100000">
                <a:schemeClr val="bg1"/>
              </a:gs>
            </a:gsLst>
            <a:lin ang="5400000" scaled="1"/>
          </a:gradFill>
          <a:ln w="6350">
            <a:solidFill>
              <a:srgbClr val="00CC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5254" name="AutoShape 134"/>
          <p:cNvSpPr>
            <a:spLocks noChangeArrowheads="1"/>
          </p:cNvSpPr>
          <p:nvPr/>
        </p:nvSpPr>
        <p:spPr bwMode="auto">
          <a:xfrm rot="5400000" flipH="1">
            <a:off x="960437" y="5991226"/>
            <a:ext cx="112713" cy="8096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90033"/>
              </a:gs>
              <a:gs pos="100000">
                <a:schemeClr val="bg1"/>
              </a:gs>
            </a:gsLst>
            <a:lin ang="5400000" scaled="1"/>
          </a:gradFill>
          <a:ln w="6350">
            <a:solidFill>
              <a:srgbClr val="00CC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5255" name="AutoShape 135"/>
          <p:cNvSpPr>
            <a:spLocks noChangeArrowheads="1"/>
          </p:cNvSpPr>
          <p:nvPr/>
        </p:nvSpPr>
        <p:spPr bwMode="auto">
          <a:xfrm rot="5400000" flipH="1">
            <a:off x="959644" y="6288882"/>
            <a:ext cx="114300" cy="8096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90033"/>
              </a:gs>
              <a:gs pos="100000">
                <a:schemeClr val="bg1"/>
              </a:gs>
            </a:gsLst>
            <a:lin ang="5400000" scaled="1"/>
          </a:gradFill>
          <a:ln w="6350">
            <a:solidFill>
              <a:srgbClr val="00CC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5256" name="AutoShape 136"/>
          <p:cNvSpPr>
            <a:spLocks noChangeArrowheads="1"/>
          </p:cNvSpPr>
          <p:nvPr/>
        </p:nvSpPr>
        <p:spPr bwMode="auto">
          <a:xfrm rot="5400000" flipH="1">
            <a:off x="963613" y="6586538"/>
            <a:ext cx="112712" cy="8731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90033"/>
              </a:gs>
              <a:gs pos="100000">
                <a:schemeClr val="bg1"/>
              </a:gs>
            </a:gsLst>
            <a:lin ang="5400000" scaled="1"/>
          </a:gradFill>
          <a:ln w="6350">
            <a:solidFill>
              <a:srgbClr val="00CC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5258" name="Rectangle 138"/>
          <p:cNvSpPr>
            <a:spLocks noChangeArrowheads="1"/>
          </p:cNvSpPr>
          <p:nvPr/>
        </p:nvSpPr>
        <p:spPr bwMode="auto">
          <a:xfrm>
            <a:off x="234950" y="2084388"/>
            <a:ext cx="749300" cy="4613275"/>
          </a:xfrm>
          <a:prstGeom prst="rect">
            <a:avLst/>
          </a:prstGeom>
          <a:solidFill>
            <a:srgbClr val="FFCCCC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5259" name="AutoShape 139"/>
          <p:cNvSpPr>
            <a:spLocks noChangeArrowheads="1"/>
          </p:cNvSpPr>
          <p:nvPr/>
        </p:nvSpPr>
        <p:spPr bwMode="auto">
          <a:xfrm rot="5400000">
            <a:off x="1696243" y="2050257"/>
            <a:ext cx="601663" cy="45085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5260" name="Text Box 140"/>
          <p:cNvSpPr txBox="1">
            <a:spLocks noChangeArrowheads="1"/>
          </p:cNvSpPr>
          <p:nvPr/>
        </p:nvSpPr>
        <p:spPr bwMode="auto">
          <a:xfrm>
            <a:off x="1720850" y="1979613"/>
            <a:ext cx="303213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it-IT" sz="1600"/>
              <a:t>+</a:t>
            </a:r>
          </a:p>
          <a:p>
            <a:r>
              <a:rPr lang="en-GB" altLang="it-IT" sz="1600"/>
              <a:t>–</a:t>
            </a:r>
          </a:p>
        </p:txBody>
      </p:sp>
      <p:sp>
        <p:nvSpPr>
          <p:cNvPr id="5261" name="AutoShape 141"/>
          <p:cNvSpPr>
            <a:spLocks noChangeArrowheads="1"/>
          </p:cNvSpPr>
          <p:nvPr/>
        </p:nvSpPr>
        <p:spPr bwMode="auto">
          <a:xfrm rot="5400000">
            <a:off x="1696244" y="6233319"/>
            <a:ext cx="601662" cy="45085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5262" name="Text Box 142"/>
          <p:cNvSpPr txBox="1">
            <a:spLocks noChangeArrowheads="1"/>
          </p:cNvSpPr>
          <p:nvPr/>
        </p:nvSpPr>
        <p:spPr bwMode="auto">
          <a:xfrm>
            <a:off x="1731963" y="6162675"/>
            <a:ext cx="303212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it-IT" sz="1600"/>
              <a:t>+</a:t>
            </a:r>
          </a:p>
          <a:p>
            <a:r>
              <a:rPr lang="en-GB" altLang="it-IT" sz="1600"/>
              <a:t>–</a:t>
            </a:r>
          </a:p>
        </p:txBody>
      </p:sp>
      <p:sp>
        <p:nvSpPr>
          <p:cNvPr id="5277" name="Text Box 157"/>
          <p:cNvSpPr txBox="1">
            <a:spLocks noChangeArrowheads="1"/>
          </p:cNvSpPr>
          <p:nvPr/>
        </p:nvSpPr>
        <p:spPr bwMode="auto">
          <a:xfrm>
            <a:off x="1158875" y="1992313"/>
            <a:ext cx="396875" cy="2746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tIns="0" rIns="72000" bIns="0">
            <a:spAutoFit/>
          </a:bodyPr>
          <a:lstStyle/>
          <a:p>
            <a:r>
              <a:rPr lang="en-US" altLang="it-IT"/>
              <a:t>12</a:t>
            </a:r>
            <a:endParaRPr lang="it-IT" altLang="it-IT"/>
          </a:p>
        </p:txBody>
      </p:sp>
      <p:sp>
        <p:nvSpPr>
          <p:cNvPr id="5278" name="Text Box 158"/>
          <p:cNvSpPr txBox="1">
            <a:spLocks noChangeArrowheads="1"/>
          </p:cNvSpPr>
          <p:nvPr/>
        </p:nvSpPr>
        <p:spPr bwMode="auto">
          <a:xfrm>
            <a:off x="1158875" y="2290763"/>
            <a:ext cx="396875" cy="2746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tIns="0" rIns="72000" bIns="0">
            <a:spAutoFit/>
          </a:bodyPr>
          <a:lstStyle/>
          <a:p>
            <a:r>
              <a:rPr lang="en-US" altLang="it-IT"/>
              <a:t>13</a:t>
            </a:r>
            <a:endParaRPr lang="it-IT" altLang="it-IT"/>
          </a:p>
        </p:txBody>
      </p:sp>
      <p:sp>
        <p:nvSpPr>
          <p:cNvPr id="5279" name="Text Box 159"/>
          <p:cNvSpPr txBox="1">
            <a:spLocks noChangeArrowheads="1"/>
          </p:cNvSpPr>
          <p:nvPr/>
        </p:nvSpPr>
        <p:spPr bwMode="auto">
          <a:xfrm>
            <a:off x="1158875" y="2590800"/>
            <a:ext cx="396875" cy="2746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tIns="0" rIns="72000" bIns="0">
            <a:spAutoFit/>
          </a:bodyPr>
          <a:lstStyle/>
          <a:p>
            <a:r>
              <a:rPr lang="en-US" altLang="it-IT"/>
              <a:t>14</a:t>
            </a:r>
            <a:endParaRPr lang="it-IT" altLang="it-IT"/>
          </a:p>
        </p:txBody>
      </p:sp>
      <p:sp>
        <p:nvSpPr>
          <p:cNvPr id="5280" name="Text Box 160"/>
          <p:cNvSpPr txBox="1">
            <a:spLocks noChangeArrowheads="1"/>
          </p:cNvSpPr>
          <p:nvPr/>
        </p:nvSpPr>
        <p:spPr bwMode="auto">
          <a:xfrm>
            <a:off x="1158875" y="2890838"/>
            <a:ext cx="396875" cy="2746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tIns="0" rIns="72000" bIns="0">
            <a:spAutoFit/>
          </a:bodyPr>
          <a:lstStyle/>
          <a:p>
            <a:r>
              <a:rPr lang="en-US" altLang="it-IT"/>
              <a:t>15</a:t>
            </a:r>
            <a:endParaRPr lang="it-IT" altLang="it-IT"/>
          </a:p>
        </p:txBody>
      </p:sp>
      <p:sp>
        <p:nvSpPr>
          <p:cNvPr id="5281" name="Text Box 161"/>
          <p:cNvSpPr txBox="1">
            <a:spLocks noChangeArrowheads="1"/>
          </p:cNvSpPr>
          <p:nvPr/>
        </p:nvSpPr>
        <p:spPr bwMode="auto">
          <a:xfrm>
            <a:off x="1158875" y="3190875"/>
            <a:ext cx="396875" cy="2746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tIns="0" rIns="72000" bIns="0">
            <a:spAutoFit/>
          </a:bodyPr>
          <a:lstStyle/>
          <a:p>
            <a:r>
              <a:rPr lang="en-US" altLang="it-IT"/>
              <a:t>16</a:t>
            </a:r>
            <a:endParaRPr lang="it-IT" altLang="it-IT"/>
          </a:p>
        </p:txBody>
      </p:sp>
      <p:sp>
        <p:nvSpPr>
          <p:cNvPr id="5282" name="Text Box 162"/>
          <p:cNvSpPr txBox="1">
            <a:spLocks noChangeArrowheads="1"/>
          </p:cNvSpPr>
          <p:nvPr/>
        </p:nvSpPr>
        <p:spPr bwMode="auto">
          <a:xfrm>
            <a:off x="1158875" y="3490913"/>
            <a:ext cx="269875" cy="2746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tIns="0" rIns="72000" bIns="0">
            <a:spAutoFit/>
          </a:bodyPr>
          <a:lstStyle/>
          <a:p>
            <a:r>
              <a:rPr lang="en-US" altLang="it-IT"/>
              <a:t>1</a:t>
            </a:r>
            <a:endParaRPr lang="it-IT" altLang="it-IT"/>
          </a:p>
        </p:txBody>
      </p:sp>
      <p:sp>
        <p:nvSpPr>
          <p:cNvPr id="5294" name="Text Box 174"/>
          <p:cNvSpPr txBox="1">
            <a:spLocks noChangeArrowheads="1"/>
          </p:cNvSpPr>
          <p:nvPr/>
        </p:nvSpPr>
        <p:spPr bwMode="auto">
          <a:xfrm>
            <a:off x="1158875" y="3789363"/>
            <a:ext cx="269875" cy="2746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tIns="0" rIns="72000" bIns="0">
            <a:spAutoFit/>
          </a:bodyPr>
          <a:lstStyle/>
          <a:p>
            <a:r>
              <a:rPr lang="en-US" altLang="it-IT"/>
              <a:t>2</a:t>
            </a:r>
            <a:endParaRPr lang="it-IT" altLang="it-IT"/>
          </a:p>
        </p:txBody>
      </p:sp>
      <p:sp>
        <p:nvSpPr>
          <p:cNvPr id="5295" name="Text Box 175"/>
          <p:cNvSpPr txBox="1">
            <a:spLocks noChangeArrowheads="1"/>
          </p:cNvSpPr>
          <p:nvPr/>
        </p:nvSpPr>
        <p:spPr bwMode="auto">
          <a:xfrm>
            <a:off x="1158875" y="4089400"/>
            <a:ext cx="269875" cy="2746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tIns="0" rIns="72000" bIns="0">
            <a:spAutoFit/>
          </a:bodyPr>
          <a:lstStyle/>
          <a:p>
            <a:r>
              <a:rPr lang="en-US" altLang="it-IT"/>
              <a:t>3</a:t>
            </a:r>
            <a:endParaRPr lang="it-IT" altLang="it-IT"/>
          </a:p>
        </p:txBody>
      </p:sp>
      <p:sp>
        <p:nvSpPr>
          <p:cNvPr id="5296" name="Text Box 176"/>
          <p:cNvSpPr txBox="1">
            <a:spLocks noChangeArrowheads="1"/>
          </p:cNvSpPr>
          <p:nvPr/>
        </p:nvSpPr>
        <p:spPr bwMode="auto">
          <a:xfrm>
            <a:off x="1158875" y="4389438"/>
            <a:ext cx="269875" cy="2746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tIns="0" rIns="72000" bIns="0">
            <a:spAutoFit/>
          </a:bodyPr>
          <a:lstStyle/>
          <a:p>
            <a:r>
              <a:rPr lang="en-US" altLang="it-IT"/>
              <a:t>4</a:t>
            </a:r>
            <a:endParaRPr lang="it-IT" altLang="it-IT"/>
          </a:p>
        </p:txBody>
      </p:sp>
      <p:sp>
        <p:nvSpPr>
          <p:cNvPr id="5297" name="Text Box 177"/>
          <p:cNvSpPr txBox="1">
            <a:spLocks noChangeArrowheads="1"/>
          </p:cNvSpPr>
          <p:nvPr/>
        </p:nvSpPr>
        <p:spPr bwMode="auto">
          <a:xfrm>
            <a:off x="1158875" y="4989513"/>
            <a:ext cx="269875" cy="2746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tIns="0" rIns="72000" bIns="0">
            <a:spAutoFit/>
          </a:bodyPr>
          <a:lstStyle/>
          <a:p>
            <a:r>
              <a:rPr lang="en-US" altLang="it-IT"/>
              <a:t>6</a:t>
            </a:r>
            <a:endParaRPr lang="it-IT" altLang="it-IT"/>
          </a:p>
        </p:txBody>
      </p:sp>
      <p:sp>
        <p:nvSpPr>
          <p:cNvPr id="5298" name="Text Box 178"/>
          <p:cNvSpPr txBox="1">
            <a:spLocks noChangeArrowheads="1"/>
          </p:cNvSpPr>
          <p:nvPr/>
        </p:nvSpPr>
        <p:spPr bwMode="auto">
          <a:xfrm>
            <a:off x="1158875" y="5287963"/>
            <a:ext cx="269875" cy="2746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tIns="0" rIns="72000" bIns="0">
            <a:spAutoFit/>
          </a:bodyPr>
          <a:lstStyle/>
          <a:p>
            <a:r>
              <a:rPr lang="en-US" altLang="it-IT"/>
              <a:t>7</a:t>
            </a:r>
            <a:endParaRPr lang="it-IT" altLang="it-IT"/>
          </a:p>
        </p:txBody>
      </p:sp>
      <p:sp>
        <p:nvSpPr>
          <p:cNvPr id="5299" name="Text Box 179"/>
          <p:cNvSpPr txBox="1">
            <a:spLocks noChangeArrowheads="1"/>
          </p:cNvSpPr>
          <p:nvPr/>
        </p:nvSpPr>
        <p:spPr bwMode="auto">
          <a:xfrm>
            <a:off x="1158875" y="5888038"/>
            <a:ext cx="269875" cy="2746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tIns="0" rIns="72000" bIns="0">
            <a:spAutoFit/>
          </a:bodyPr>
          <a:lstStyle/>
          <a:p>
            <a:r>
              <a:rPr lang="en-US" altLang="it-IT"/>
              <a:t>9</a:t>
            </a:r>
            <a:endParaRPr lang="it-IT" altLang="it-IT"/>
          </a:p>
        </p:txBody>
      </p:sp>
      <p:sp>
        <p:nvSpPr>
          <p:cNvPr id="5300" name="Text Box 180"/>
          <p:cNvSpPr txBox="1">
            <a:spLocks noChangeArrowheads="1"/>
          </p:cNvSpPr>
          <p:nvPr/>
        </p:nvSpPr>
        <p:spPr bwMode="auto">
          <a:xfrm>
            <a:off x="1158875" y="4689475"/>
            <a:ext cx="269875" cy="2746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tIns="0" rIns="72000" bIns="0">
            <a:spAutoFit/>
          </a:bodyPr>
          <a:lstStyle/>
          <a:p>
            <a:r>
              <a:rPr lang="en-US" altLang="it-IT"/>
              <a:t>5</a:t>
            </a:r>
            <a:endParaRPr lang="it-IT" altLang="it-IT"/>
          </a:p>
        </p:txBody>
      </p:sp>
      <p:sp>
        <p:nvSpPr>
          <p:cNvPr id="5301" name="Text Box 181"/>
          <p:cNvSpPr txBox="1">
            <a:spLocks noChangeArrowheads="1"/>
          </p:cNvSpPr>
          <p:nvPr/>
        </p:nvSpPr>
        <p:spPr bwMode="auto">
          <a:xfrm>
            <a:off x="1158875" y="5588000"/>
            <a:ext cx="269875" cy="2746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tIns="0" rIns="72000" bIns="0">
            <a:spAutoFit/>
          </a:bodyPr>
          <a:lstStyle/>
          <a:p>
            <a:r>
              <a:rPr lang="en-US" altLang="it-IT"/>
              <a:t>8</a:t>
            </a:r>
            <a:endParaRPr lang="it-IT" altLang="it-IT"/>
          </a:p>
        </p:txBody>
      </p:sp>
      <p:sp>
        <p:nvSpPr>
          <p:cNvPr id="5302" name="Text Box 182"/>
          <p:cNvSpPr txBox="1">
            <a:spLocks noChangeArrowheads="1"/>
          </p:cNvSpPr>
          <p:nvPr/>
        </p:nvSpPr>
        <p:spPr bwMode="auto">
          <a:xfrm>
            <a:off x="1158875" y="6188075"/>
            <a:ext cx="396875" cy="2746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tIns="0" rIns="72000" bIns="0">
            <a:spAutoFit/>
          </a:bodyPr>
          <a:lstStyle/>
          <a:p>
            <a:r>
              <a:rPr lang="en-US" altLang="it-IT"/>
              <a:t>10</a:t>
            </a:r>
            <a:endParaRPr lang="it-IT" altLang="it-IT"/>
          </a:p>
        </p:txBody>
      </p:sp>
      <p:sp>
        <p:nvSpPr>
          <p:cNvPr id="5303" name="Text Box 183"/>
          <p:cNvSpPr txBox="1">
            <a:spLocks noChangeArrowheads="1"/>
          </p:cNvSpPr>
          <p:nvPr/>
        </p:nvSpPr>
        <p:spPr bwMode="auto">
          <a:xfrm>
            <a:off x="1158875" y="6488113"/>
            <a:ext cx="396875" cy="2746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tIns="0" rIns="72000" bIns="0">
            <a:spAutoFit/>
          </a:bodyPr>
          <a:lstStyle/>
          <a:p>
            <a:r>
              <a:rPr lang="en-US" altLang="it-IT"/>
              <a:t>11</a:t>
            </a:r>
            <a:endParaRPr lang="it-IT" altLang="it-IT"/>
          </a:p>
        </p:txBody>
      </p:sp>
      <p:sp>
        <p:nvSpPr>
          <p:cNvPr id="5361" name="Freeform 241"/>
          <p:cNvSpPr>
            <a:spLocks noChangeAspect="1"/>
          </p:cNvSpPr>
          <p:nvPr/>
        </p:nvSpPr>
        <p:spPr bwMode="auto">
          <a:xfrm rot="5402487" flipH="1">
            <a:off x="342900" y="4140200"/>
            <a:ext cx="339725" cy="358775"/>
          </a:xfrm>
          <a:custGeom>
            <a:avLst/>
            <a:gdLst>
              <a:gd name="T0" fmla="*/ 0 w 1152"/>
              <a:gd name="T1" fmla="*/ 480 h 1088"/>
              <a:gd name="T2" fmla="*/ 240 w 1152"/>
              <a:gd name="T3" fmla="*/ 432 h 1088"/>
              <a:gd name="T4" fmla="*/ 432 w 1152"/>
              <a:gd name="T5" fmla="*/ 96 h 1088"/>
              <a:gd name="T6" fmla="*/ 720 w 1152"/>
              <a:gd name="T7" fmla="*/ 1008 h 1088"/>
              <a:gd name="T8" fmla="*/ 912 w 1152"/>
              <a:gd name="T9" fmla="*/ 576 h 1088"/>
              <a:gd name="T10" fmla="*/ 1152 w 1152"/>
              <a:gd name="T11" fmla="*/ 480 h 10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152" h="1088">
                <a:moveTo>
                  <a:pt x="0" y="480"/>
                </a:moveTo>
                <a:cubicBezTo>
                  <a:pt x="84" y="488"/>
                  <a:pt x="168" y="496"/>
                  <a:pt x="240" y="432"/>
                </a:cubicBezTo>
                <a:cubicBezTo>
                  <a:pt x="312" y="368"/>
                  <a:pt x="352" y="0"/>
                  <a:pt x="432" y="96"/>
                </a:cubicBezTo>
                <a:cubicBezTo>
                  <a:pt x="512" y="192"/>
                  <a:pt x="640" y="928"/>
                  <a:pt x="720" y="1008"/>
                </a:cubicBezTo>
                <a:cubicBezTo>
                  <a:pt x="800" y="1088"/>
                  <a:pt x="840" y="664"/>
                  <a:pt x="912" y="576"/>
                </a:cubicBezTo>
                <a:cubicBezTo>
                  <a:pt x="984" y="488"/>
                  <a:pt x="1068" y="484"/>
                  <a:pt x="1152" y="480"/>
                </a:cubicBezTo>
              </a:path>
            </a:pathLst>
          </a:custGeom>
          <a:noFill/>
          <a:ln w="19050" cmpd="sng">
            <a:solidFill>
              <a:srgbClr val="CC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5263" name="Line 828"/>
          <p:cNvSpPr>
            <a:spLocks noChangeAspect="1" noChangeShapeType="1"/>
          </p:cNvSpPr>
          <p:nvPr/>
        </p:nvSpPr>
        <p:spPr bwMode="auto">
          <a:xfrm rot="5400000">
            <a:off x="-1411287" y="4289425"/>
            <a:ext cx="3894138" cy="1587"/>
          </a:xfrm>
          <a:prstGeom prst="line">
            <a:avLst/>
          </a:prstGeom>
          <a:noFill/>
          <a:ln w="28575">
            <a:solidFill>
              <a:srgbClr val="009900"/>
            </a:solidFill>
            <a:round/>
            <a:headEnd type="oval" w="lg" len="lg"/>
            <a:tailEnd type="oval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5267" name="Oval 147"/>
          <p:cNvSpPr>
            <a:spLocks noChangeAspect="1" noChangeArrowheads="1"/>
          </p:cNvSpPr>
          <p:nvPr/>
        </p:nvSpPr>
        <p:spPr bwMode="auto">
          <a:xfrm>
            <a:off x="438150" y="4210050"/>
            <a:ext cx="193675" cy="193675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5364" name="Freeform 244"/>
          <p:cNvSpPr>
            <a:spLocks noChangeAspect="1"/>
          </p:cNvSpPr>
          <p:nvPr/>
        </p:nvSpPr>
        <p:spPr bwMode="auto">
          <a:xfrm rot="-5402487" flipH="1" flipV="1">
            <a:off x="344488" y="4127500"/>
            <a:ext cx="339725" cy="358775"/>
          </a:xfrm>
          <a:custGeom>
            <a:avLst/>
            <a:gdLst>
              <a:gd name="T0" fmla="*/ 0 w 1152"/>
              <a:gd name="T1" fmla="*/ 480 h 1088"/>
              <a:gd name="T2" fmla="*/ 240 w 1152"/>
              <a:gd name="T3" fmla="*/ 432 h 1088"/>
              <a:gd name="T4" fmla="*/ 432 w 1152"/>
              <a:gd name="T5" fmla="*/ 96 h 1088"/>
              <a:gd name="T6" fmla="*/ 720 w 1152"/>
              <a:gd name="T7" fmla="*/ 1008 h 1088"/>
              <a:gd name="T8" fmla="*/ 912 w 1152"/>
              <a:gd name="T9" fmla="*/ 576 h 1088"/>
              <a:gd name="T10" fmla="*/ 1152 w 1152"/>
              <a:gd name="T11" fmla="*/ 480 h 10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152" h="1088">
                <a:moveTo>
                  <a:pt x="0" y="480"/>
                </a:moveTo>
                <a:cubicBezTo>
                  <a:pt x="84" y="488"/>
                  <a:pt x="168" y="496"/>
                  <a:pt x="240" y="432"/>
                </a:cubicBezTo>
                <a:cubicBezTo>
                  <a:pt x="312" y="368"/>
                  <a:pt x="352" y="0"/>
                  <a:pt x="432" y="96"/>
                </a:cubicBezTo>
                <a:cubicBezTo>
                  <a:pt x="512" y="192"/>
                  <a:pt x="640" y="928"/>
                  <a:pt x="720" y="1008"/>
                </a:cubicBezTo>
                <a:cubicBezTo>
                  <a:pt x="800" y="1088"/>
                  <a:pt x="840" y="664"/>
                  <a:pt x="912" y="576"/>
                </a:cubicBezTo>
                <a:cubicBezTo>
                  <a:pt x="984" y="488"/>
                  <a:pt x="1068" y="484"/>
                  <a:pt x="1152" y="480"/>
                </a:cubicBezTo>
              </a:path>
            </a:pathLst>
          </a:custGeom>
          <a:noFill/>
          <a:ln w="19050" cmpd="sng">
            <a:solidFill>
              <a:srgbClr val="CC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5166" name="Rectangle 46"/>
          <p:cNvSpPr>
            <a:spLocks noChangeArrowheads="1"/>
          </p:cNvSpPr>
          <p:nvPr/>
        </p:nvSpPr>
        <p:spPr bwMode="auto">
          <a:xfrm>
            <a:off x="8124825" y="1397000"/>
            <a:ext cx="622300" cy="8429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grpSp>
        <p:nvGrpSpPr>
          <p:cNvPr id="5167" name="Group 47"/>
          <p:cNvGrpSpPr>
            <a:grpSpLocks/>
          </p:cNvGrpSpPr>
          <p:nvPr/>
        </p:nvGrpSpPr>
        <p:grpSpPr bwMode="auto">
          <a:xfrm>
            <a:off x="3968750" y="1638300"/>
            <a:ext cx="4287838" cy="2239963"/>
            <a:chOff x="2500" y="1032"/>
            <a:chExt cx="2701" cy="1411"/>
          </a:xfrm>
        </p:grpSpPr>
        <p:sp>
          <p:nvSpPr>
            <p:cNvPr id="5168" name="Arc 48"/>
            <p:cNvSpPr>
              <a:spLocks/>
            </p:cNvSpPr>
            <p:nvPr/>
          </p:nvSpPr>
          <p:spPr bwMode="auto">
            <a:xfrm flipV="1">
              <a:off x="2585" y="1032"/>
              <a:ext cx="2616" cy="1411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43200"/>
                <a:gd name="T1" fmla="*/ 21482 h 21600"/>
                <a:gd name="T2" fmla="*/ 43200 w 43200"/>
                <a:gd name="T3" fmla="*/ 21600 h 21600"/>
                <a:gd name="T4" fmla="*/ 21600 w 432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21600" fill="none" extrusionOk="0">
                  <a:moveTo>
                    <a:pt x="0" y="21482"/>
                  </a:moveTo>
                  <a:cubicBezTo>
                    <a:pt x="65" y="9598"/>
                    <a:pt x="9716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</a:path>
                <a:path w="43200" h="21600" stroke="0" extrusionOk="0">
                  <a:moveTo>
                    <a:pt x="0" y="21482"/>
                  </a:moveTo>
                  <a:cubicBezTo>
                    <a:pt x="65" y="9598"/>
                    <a:pt x="9716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rgbClr val="FFFF99"/>
            </a:solidFill>
            <a:ln w="127000">
              <a:solidFill>
                <a:srgbClr val="CC66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5169" name="Text Box 49"/>
            <p:cNvSpPr txBox="1">
              <a:spLocks noChangeArrowheads="1"/>
            </p:cNvSpPr>
            <p:nvPr/>
          </p:nvSpPr>
          <p:spPr bwMode="auto">
            <a:xfrm flipH="1">
              <a:off x="3276" y="1729"/>
              <a:ext cx="122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GB" altLang="it-IT" sz="2000"/>
                <a:t>Vaginal canal</a:t>
              </a:r>
              <a:endParaRPr lang="en-US" altLang="it-IT" sz="2000"/>
            </a:p>
          </p:txBody>
        </p:sp>
        <p:sp>
          <p:nvSpPr>
            <p:cNvPr id="5170" name="Text Box 50"/>
            <p:cNvSpPr txBox="1">
              <a:spLocks noChangeArrowheads="1"/>
            </p:cNvSpPr>
            <p:nvPr/>
          </p:nvSpPr>
          <p:spPr bwMode="auto">
            <a:xfrm flipH="1">
              <a:off x="2500" y="1075"/>
              <a:ext cx="140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GB" altLang="it-IT" sz="2000">
                  <a:solidFill>
                    <a:srgbClr val="CC6600"/>
                  </a:solidFill>
                </a:rPr>
                <a:t>Perineal wall</a:t>
              </a:r>
              <a:endParaRPr lang="en-US" altLang="it-IT" sz="2000">
                <a:solidFill>
                  <a:srgbClr val="CC6600"/>
                </a:solidFill>
              </a:endParaRPr>
            </a:p>
          </p:txBody>
        </p:sp>
      </p:grpSp>
      <p:sp>
        <p:nvSpPr>
          <p:cNvPr id="5379" name="Text Box 259"/>
          <p:cNvSpPr txBox="1">
            <a:spLocks noChangeArrowheads="1"/>
          </p:cNvSpPr>
          <p:nvPr/>
        </p:nvSpPr>
        <p:spPr bwMode="auto">
          <a:xfrm>
            <a:off x="427038" y="1525588"/>
            <a:ext cx="32575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it-IT" sz="2000" b="1">
                <a:solidFill>
                  <a:srgbClr val="FF0000"/>
                </a:solidFill>
              </a:rPr>
              <a:t>EMG assisted Episiotomy?</a:t>
            </a:r>
            <a:endParaRPr lang="it-IT" altLang="it-IT" sz="2000" b="1">
              <a:solidFill>
                <a:srgbClr val="FF0000"/>
              </a:solidFill>
            </a:endParaRPr>
          </a:p>
        </p:txBody>
      </p:sp>
      <p:sp>
        <p:nvSpPr>
          <p:cNvPr id="5381" name="Text Box 261"/>
          <p:cNvSpPr txBox="1">
            <a:spLocks noChangeArrowheads="1"/>
          </p:cNvSpPr>
          <p:nvPr/>
        </p:nvSpPr>
        <p:spPr bwMode="auto">
          <a:xfrm flipH="1">
            <a:off x="3894138" y="3727450"/>
            <a:ext cx="1046162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altLang="it-IT"/>
              <a:t>End-plate location</a:t>
            </a:r>
            <a:endParaRPr lang="en-US" alt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0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-0.00301 C -0.00121 0.00139 -0.00156 0.01019 -0.00521 0.02292 C -0.00885 0.03565 -0.01962 0.06065 -0.02239 0.07338 C -0.02517 0.08611 -0.02413 0.06042 -0.0217 0.09861 C -0.01927 0.13681 -0.00295 0.2419 -0.00816 0.30324 C -0.01337 0.36459 -0.02361 0.42107 -0.0526 0.46621 C -0.0816 0.51135 -0.15486 0.55209 -0.18177 0.57454 " pathEditMode="relative" rAng="0" ptsTypes="aaaaaaa">
                                      <p:cBhvr>
                                        <p:cTn id="8" dur="1000" fill="hold"/>
                                        <p:tgtEl>
                                          <p:spTgt spid="51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063" y="28866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path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3.05556E-6 2.59259E-6 C 0.06406 0.0824 0.00972 0.2574 -0.10434 0.22916 " pathEditMode="relative" rAng="0" ptsTypes="ff">
                                      <p:cBhvr>
                                        <p:cTn id="16" dur="5000" fill="hold"/>
                                        <p:tgtEl>
                                          <p:spTgt spid="51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14" y="12870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8" presetClass="emph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Rot by="8400000">
                                      <p:cBhvr>
                                        <p:cTn id="18" dur="5000" fill="hold"/>
                                        <p:tgtEl>
                                          <p:spTgt spid="51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" presetID="1" presetClass="path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5.55556E-7 4.44444E-6 C -0.0717 -0.10487 -0.20208 -0.02107 -0.18281 0.11643 " pathEditMode="relative" rAng="0" ptsTypes="ff">
                                      <p:cBhvr>
                                        <p:cTn id="20" dur="5000" fill="hold"/>
                                        <p:tgtEl>
                                          <p:spTgt spid="51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104" y="579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8" presetClass="emph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Rot by="-9000000">
                                      <p:cBhvr>
                                        <p:cTn id="22" dur="5000" fill="hold"/>
                                        <p:tgtEl>
                                          <p:spTgt spid="51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0"/>
                                        <p:tgtEl>
                                          <p:spTgt spid="5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42" presetClass="path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6.93889E-18 -0.27523 L 6.93889E-18 0.00231 " pathEditMode="relative" rAng="0" ptsTypes="AA">
                                      <p:cBhvr>
                                        <p:cTn id="31" dur="5000" spd="-100000" fill="hold"/>
                                        <p:tgtEl>
                                          <p:spTgt spid="53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3866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42" presetClass="path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3.61111E-6 -1.11111E-6 L 3.61111E-6 0.27755 " pathEditMode="relative" rAng="0" ptsTypes="AA">
                                      <p:cBhvr>
                                        <p:cTn id="33" dur="5000" fill="hold"/>
                                        <p:tgtEl>
                                          <p:spTgt spid="53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3866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1" presetClass="exit" presetSubtype="0" fill="hold" nodeType="withEffect">
                                  <p:stCondLst>
                                    <p:cond delay="56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nodeType="withEffect">
                                  <p:stCondLst>
                                    <p:cond delay="56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xit" presetSubtype="0" fill="hold" nodeType="withEffect">
                                  <p:stCondLst>
                                    <p:cond delay="56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nodeType="withEffect">
                                  <p:stCondLst>
                                    <p:cond delay="56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5B571315C70134693A164DBABDF4AF3" ma:contentTypeVersion="16" ma:contentTypeDescription="Create a new document." ma:contentTypeScope="" ma:versionID="d2796b890890bde375546208cb3881f9">
  <xsd:schema xmlns:xsd="http://www.w3.org/2001/XMLSchema" xmlns:xs="http://www.w3.org/2001/XMLSchema" xmlns:p="http://schemas.microsoft.com/office/2006/metadata/properties" xmlns:ns2="02adff9a-d020-4030-870a-fe1c8817879b" xmlns:ns3="485ff4a7-c7ed-45bb-8c8d-cea6e7af63b2" targetNamespace="http://schemas.microsoft.com/office/2006/metadata/properties" ma:root="true" ma:fieldsID="ef90aef035fd4979fd99c0161856a243" ns2:_="" ns3:_="">
    <xsd:import namespace="02adff9a-d020-4030-870a-fe1c8817879b"/>
    <xsd:import namespace="485ff4a7-c7ed-45bb-8c8d-cea6e7af63b2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2adff9a-d020-4030-870a-fe1c8817879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969ac232-9de1-4ef7-a8d1-4fd88dbef106}" ma:internalName="TaxCatchAll" ma:showField="CatchAllData" ma:web="02adff9a-d020-4030-870a-fe1c8817879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5ff4a7-c7ed-45bb-8c8d-cea6e7af63b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1259d0b0-ad97-40f6-866f-9f1be2d4c8f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02adff9a-d020-4030-870a-fe1c8817879b" xsi:nil="true"/>
    <lcf76f155ced4ddcb4097134ff3c332f xmlns="485ff4a7-c7ed-45bb-8c8d-cea6e7af63b2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B6ADD771-5805-481B-A8D2-21D424683770}"/>
</file>

<file path=customXml/itemProps2.xml><?xml version="1.0" encoding="utf-8"?>
<ds:datastoreItem xmlns:ds="http://schemas.openxmlformats.org/officeDocument/2006/customXml" ds:itemID="{847A9C55-F95F-46C3-82CC-DCB5C78E8E02}"/>
</file>

<file path=customXml/itemProps3.xml><?xml version="1.0" encoding="utf-8"?>
<ds:datastoreItem xmlns:ds="http://schemas.openxmlformats.org/officeDocument/2006/customXml" ds:itemID="{FAA67D5F-77A9-460E-99C1-92AB2179637C}"/>
</file>

<file path=docProps/app.xml><?xml version="1.0" encoding="utf-8"?>
<Properties xmlns="http://schemas.openxmlformats.org/officeDocument/2006/extended-properties" xmlns:vt="http://schemas.openxmlformats.org/officeDocument/2006/docPropsVTypes">
  <TotalTime>556</TotalTime>
  <Words>270</Words>
  <Application>Microsoft Office PowerPoint</Application>
  <PresentationFormat>On-screen Show (4:3)</PresentationFormat>
  <Paragraphs>78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Times New Roman</vt:lpstr>
      <vt:lpstr>Default Design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Nimda</dc:creator>
  <cp:lastModifiedBy>DE MELLO MARTINS VIEIRA  TAIAN</cp:lastModifiedBy>
  <cp:revision>4</cp:revision>
  <dcterms:created xsi:type="dcterms:W3CDTF">2014-03-27T10:26:43Z</dcterms:created>
  <dcterms:modified xsi:type="dcterms:W3CDTF">2017-08-08T14:20:50Z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0x01010095B571315C70134693A164DBABDF4AF3</vt:lpwstr>
  </property>
</Properties>
</file>