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C60C3-04D6-4587-8439-4E2F8EBF5C3F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80ED0-1C0C-4C23-9D20-108662875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9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80ED0-1C0C-4C23-9D20-1086628750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2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80ED0-1C0C-4C23-9D20-1086628750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0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CFC11-CF7E-44EF-A1A0-4509C2C7DA84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297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B5025-6B63-445D-96A4-5D3EC75154C4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9205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7C4A6-9F7A-42AD-8A92-21221748D48C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1178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3F35A-440F-443D-8E05-CCF72E41F57D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9455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E04D-ED0A-4A87-AD76-12432FA87AA8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9054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02840-DDA8-476C-9C2A-920AFA3061F1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6950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68172-0EDA-417D-8221-3FDD089AD261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8522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144B-ABE9-4738-93D2-4D2B17D6A880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6280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5436-7D10-4A87-A6F4-C478ED4E39A2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6396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74C70-AB5C-4615-8B12-1B983CB26479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6421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68DAE-7EE8-4B9C-9D7E-1FE22498D295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3732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6FD2E3-F6A6-4592-BDCC-50340C4CFB57}" type="slidenum">
              <a:rPr lang="en-US" altLang="it-IT"/>
              <a:pPr/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file:///D:\Users\taian.vieira\Didatic_Materials_and_Lectures\Slides\Multi-channel%20example\car_whoosh_left.wav" TargetMode="External"/><Relationship Id="rId1" Type="http://schemas.openxmlformats.org/officeDocument/2006/relationships/audio" Target="file:///D:\Users\taian.vieira\Didatic_Materials_and_Lectures\Slides\Multi-channel%20example\car_whoosh_right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4" name="car_whoosh_righ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5" name="car_whoosh_lef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7334" r="55556" b="44888"/>
          <a:stretch>
            <a:fillRect/>
          </a:stretch>
        </p:blipFill>
        <p:spPr bwMode="auto">
          <a:xfrm>
            <a:off x="-2197100" y="52578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4000" r="56667" b="45555"/>
          <a:stretch>
            <a:fillRect/>
          </a:stretch>
        </p:blipFill>
        <p:spPr bwMode="auto">
          <a:xfrm>
            <a:off x="-2117725" y="3810000"/>
            <a:ext cx="219392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4000" r="58888" b="47333"/>
          <a:stretch>
            <a:fillRect/>
          </a:stretch>
        </p:blipFill>
        <p:spPr bwMode="auto">
          <a:xfrm>
            <a:off x="-2120900" y="2590800"/>
            <a:ext cx="2133600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30" name="Group 58"/>
          <p:cNvGrpSpPr>
            <a:grpSpLocks/>
          </p:cNvGrpSpPr>
          <p:nvPr/>
        </p:nvGrpSpPr>
        <p:grpSpPr bwMode="auto">
          <a:xfrm>
            <a:off x="-34925" y="1739900"/>
            <a:ext cx="9178925" cy="5118100"/>
            <a:chOff x="-9" y="1092"/>
            <a:chExt cx="5782" cy="3224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-9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953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1914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2875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3836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4797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309563" y="2665413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307975" y="3975100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3" name="Oval 41"/>
          <p:cNvSpPr>
            <a:spLocks noChangeArrowheads="1"/>
          </p:cNvSpPr>
          <p:nvPr/>
        </p:nvSpPr>
        <p:spPr bwMode="auto">
          <a:xfrm>
            <a:off x="307975" y="5295900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4" name="Oval 42"/>
          <p:cNvSpPr>
            <a:spLocks noChangeArrowheads="1"/>
          </p:cNvSpPr>
          <p:nvPr/>
        </p:nvSpPr>
        <p:spPr bwMode="auto">
          <a:xfrm>
            <a:off x="1833563" y="2665413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auto">
          <a:xfrm>
            <a:off x="1831975" y="3975100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6" name="Oval 44"/>
          <p:cNvSpPr>
            <a:spLocks noChangeArrowheads="1"/>
          </p:cNvSpPr>
          <p:nvPr/>
        </p:nvSpPr>
        <p:spPr bwMode="auto">
          <a:xfrm>
            <a:off x="1831975" y="5295900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7" name="Oval 45"/>
          <p:cNvSpPr>
            <a:spLocks noChangeArrowheads="1"/>
          </p:cNvSpPr>
          <p:nvPr/>
        </p:nvSpPr>
        <p:spPr bwMode="auto">
          <a:xfrm>
            <a:off x="3357563" y="2665413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8" name="Oval 46"/>
          <p:cNvSpPr>
            <a:spLocks noChangeArrowheads="1"/>
          </p:cNvSpPr>
          <p:nvPr/>
        </p:nvSpPr>
        <p:spPr bwMode="auto">
          <a:xfrm>
            <a:off x="3355975" y="3975100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9" name="Oval 47"/>
          <p:cNvSpPr>
            <a:spLocks noChangeArrowheads="1"/>
          </p:cNvSpPr>
          <p:nvPr/>
        </p:nvSpPr>
        <p:spPr bwMode="auto">
          <a:xfrm>
            <a:off x="3355975" y="5295900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0" name="Oval 48"/>
          <p:cNvSpPr>
            <a:spLocks noChangeArrowheads="1"/>
          </p:cNvSpPr>
          <p:nvPr/>
        </p:nvSpPr>
        <p:spPr bwMode="auto">
          <a:xfrm>
            <a:off x="4883150" y="2667000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1" name="Oval 49"/>
          <p:cNvSpPr>
            <a:spLocks noChangeArrowheads="1"/>
          </p:cNvSpPr>
          <p:nvPr/>
        </p:nvSpPr>
        <p:spPr bwMode="auto">
          <a:xfrm>
            <a:off x="4881563" y="3976688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2" name="Oval 50"/>
          <p:cNvSpPr>
            <a:spLocks noChangeArrowheads="1"/>
          </p:cNvSpPr>
          <p:nvPr/>
        </p:nvSpPr>
        <p:spPr bwMode="auto">
          <a:xfrm>
            <a:off x="4881563" y="5297488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3" name="Oval 51"/>
          <p:cNvSpPr>
            <a:spLocks noChangeArrowheads="1"/>
          </p:cNvSpPr>
          <p:nvPr/>
        </p:nvSpPr>
        <p:spPr bwMode="auto">
          <a:xfrm>
            <a:off x="6407150" y="2665413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6405563" y="3975100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5" name="Oval 53"/>
          <p:cNvSpPr>
            <a:spLocks noChangeArrowheads="1"/>
          </p:cNvSpPr>
          <p:nvPr/>
        </p:nvSpPr>
        <p:spPr bwMode="auto">
          <a:xfrm>
            <a:off x="6405563" y="5295900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6" name="Oval 54"/>
          <p:cNvSpPr>
            <a:spLocks noChangeArrowheads="1"/>
          </p:cNvSpPr>
          <p:nvPr/>
        </p:nvSpPr>
        <p:spPr bwMode="auto">
          <a:xfrm>
            <a:off x="7932738" y="2665413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7" name="Oval 55"/>
          <p:cNvSpPr>
            <a:spLocks noChangeArrowheads="1"/>
          </p:cNvSpPr>
          <p:nvPr/>
        </p:nvSpPr>
        <p:spPr bwMode="auto">
          <a:xfrm>
            <a:off x="7931150" y="3975100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8" name="Oval 56"/>
          <p:cNvSpPr>
            <a:spLocks noChangeArrowheads="1"/>
          </p:cNvSpPr>
          <p:nvPr/>
        </p:nvSpPr>
        <p:spPr bwMode="auto">
          <a:xfrm>
            <a:off x="7931150" y="5295900"/>
            <a:ext cx="914400" cy="914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it-IT"/>
              <a:t>Can you tell which car is moving faster?</a:t>
            </a:r>
            <a:endParaRPr lang="en-US" altLang="it-IT"/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2590800" y="1004888"/>
            <a:ext cx="624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dirty="0" err="1">
                <a:solidFill>
                  <a:srgbClr val="FF3300"/>
                </a:solidFill>
              </a:rPr>
              <a:t>Try</a:t>
            </a:r>
            <a:r>
              <a:rPr lang="it-IT" altLang="it-IT" dirty="0">
                <a:solidFill>
                  <a:srgbClr val="FF3300"/>
                </a:solidFill>
              </a:rPr>
              <a:t> </a:t>
            </a:r>
            <a:r>
              <a:rPr lang="it-IT" altLang="it-IT" dirty="0" err="1">
                <a:solidFill>
                  <a:srgbClr val="FF3300"/>
                </a:solidFill>
              </a:rPr>
              <a:t>clicking</a:t>
            </a:r>
            <a:r>
              <a:rPr lang="it-IT" altLang="it-IT" dirty="0">
                <a:solidFill>
                  <a:srgbClr val="FF3300"/>
                </a:solidFill>
              </a:rPr>
              <a:t> with the mouse </a:t>
            </a:r>
            <a:r>
              <a:rPr lang="it-IT" altLang="it-IT" dirty="0" err="1">
                <a:solidFill>
                  <a:srgbClr val="FF3300"/>
                </a:solidFill>
              </a:rPr>
              <a:t>left</a:t>
            </a:r>
            <a:r>
              <a:rPr lang="it-IT" altLang="it-IT" dirty="0">
                <a:solidFill>
                  <a:srgbClr val="FF3300"/>
                </a:solidFill>
              </a:rPr>
              <a:t> </a:t>
            </a:r>
            <a:r>
              <a:rPr lang="it-IT" altLang="it-IT" dirty="0" err="1">
                <a:solidFill>
                  <a:srgbClr val="FF3300"/>
                </a:solidFill>
              </a:rPr>
              <a:t>button</a:t>
            </a:r>
            <a:r>
              <a:rPr lang="it-IT" altLang="it-IT" dirty="0">
                <a:solidFill>
                  <a:srgbClr val="FF3300"/>
                </a:solidFill>
              </a:rPr>
              <a:t> over the </a:t>
            </a:r>
            <a:r>
              <a:rPr lang="it-IT" altLang="it-IT" dirty="0" err="1">
                <a:solidFill>
                  <a:srgbClr val="FF3300"/>
                </a:solidFill>
              </a:rPr>
              <a:t>grey</a:t>
            </a:r>
            <a:r>
              <a:rPr lang="it-IT" altLang="it-IT" dirty="0">
                <a:solidFill>
                  <a:srgbClr val="FF3300"/>
                </a:solidFill>
              </a:rPr>
              <a:t> </a:t>
            </a:r>
            <a:r>
              <a:rPr lang="it-IT" altLang="it-IT" dirty="0" err="1">
                <a:solidFill>
                  <a:srgbClr val="FF3300"/>
                </a:solidFill>
              </a:rPr>
              <a:t>circles</a:t>
            </a:r>
            <a:r>
              <a:rPr lang="it-IT" altLang="it-IT" dirty="0">
                <a:solidFill>
                  <a:srgbClr val="FF3300"/>
                </a:solidFill>
              </a:rPr>
              <a:t>!</a:t>
            </a:r>
            <a:endParaRPr lang="en-GB" altLang="it-IT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7 -0.0007 L 0.33281 -0.0007 L 0.46944 -0.0007 L 1.23941 -0.00255 " pathEditMode="relative" rAng="0" ptsTypes="AAAA">
                                      <p:cBhvr>
                                        <p:cTn id="6" dur="1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62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35538 1.85185E-6 L 0.96788 1.85185E-6 L 1.24288 0.00185 " pathEditMode="relative" ptsTypes="AAAA">
                                      <p:cBhvr>
                                        <p:cTn id="8" dur="12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3.7037E-6 L 0.69445 3.7037E-6 L 1.00834 3.7037E-6 L 1.24445 0.00185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audio>
              <p:cMediaNode>
                <p:cTn id="10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4"/>
                </p:tgtEl>
              </p:cMediaNode>
            </p:audio>
            <p:audio>
              <p:cMediaNode>
                <p:cTn id="10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7334" r="55556" b="44888"/>
          <a:stretch>
            <a:fillRect/>
          </a:stretch>
        </p:blipFill>
        <p:spPr bwMode="auto">
          <a:xfrm>
            <a:off x="-2197100" y="5257800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4000" r="56667" b="45555"/>
          <a:stretch>
            <a:fillRect/>
          </a:stretch>
        </p:blipFill>
        <p:spPr bwMode="auto">
          <a:xfrm>
            <a:off x="-2117725" y="3810000"/>
            <a:ext cx="21939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4000" r="58888" b="47333"/>
          <a:stretch>
            <a:fillRect/>
          </a:stretch>
        </p:blipFill>
        <p:spPr bwMode="auto">
          <a:xfrm>
            <a:off x="-2120900" y="2590800"/>
            <a:ext cx="21336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-34925" y="1739900"/>
            <a:ext cx="9178925" cy="5118100"/>
            <a:chOff x="-9" y="1092"/>
            <a:chExt cx="5782" cy="3224"/>
          </a:xfrm>
        </p:grpSpPr>
        <p:sp>
          <p:nvSpPr>
            <p:cNvPr id="8198" name="Freeform 8"/>
            <p:cNvSpPr>
              <a:spLocks/>
            </p:cNvSpPr>
            <p:nvPr/>
          </p:nvSpPr>
          <p:spPr bwMode="auto">
            <a:xfrm>
              <a:off x="-9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6"/>
                <a:gd name="T178" fmla="*/ 0 h 3224"/>
                <a:gd name="T179" fmla="*/ 976 w 976"/>
                <a:gd name="T180" fmla="*/ 3224 h 32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99" name="Freeform 9"/>
            <p:cNvSpPr>
              <a:spLocks/>
            </p:cNvSpPr>
            <p:nvPr/>
          </p:nvSpPr>
          <p:spPr bwMode="auto">
            <a:xfrm>
              <a:off x="953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6"/>
                <a:gd name="T178" fmla="*/ 0 h 3224"/>
                <a:gd name="T179" fmla="*/ 976 w 976"/>
                <a:gd name="T180" fmla="*/ 3224 h 32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0" name="Freeform 10"/>
            <p:cNvSpPr>
              <a:spLocks/>
            </p:cNvSpPr>
            <p:nvPr/>
          </p:nvSpPr>
          <p:spPr bwMode="auto">
            <a:xfrm>
              <a:off x="1914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6"/>
                <a:gd name="T178" fmla="*/ 0 h 3224"/>
                <a:gd name="T179" fmla="*/ 976 w 976"/>
                <a:gd name="T180" fmla="*/ 3224 h 32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1" name="Freeform 11"/>
            <p:cNvSpPr>
              <a:spLocks/>
            </p:cNvSpPr>
            <p:nvPr/>
          </p:nvSpPr>
          <p:spPr bwMode="auto">
            <a:xfrm>
              <a:off x="2875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6"/>
                <a:gd name="T178" fmla="*/ 0 h 3224"/>
                <a:gd name="T179" fmla="*/ 976 w 976"/>
                <a:gd name="T180" fmla="*/ 3224 h 32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" name="Freeform 12"/>
            <p:cNvSpPr>
              <a:spLocks/>
            </p:cNvSpPr>
            <p:nvPr/>
          </p:nvSpPr>
          <p:spPr bwMode="auto">
            <a:xfrm>
              <a:off x="3836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6"/>
                <a:gd name="T178" fmla="*/ 0 h 3224"/>
                <a:gd name="T179" fmla="*/ 976 w 976"/>
                <a:gd name="T180" fmla="*/ 3224 h 32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3" name="Freeform 13"/>
            <p:cNvSpPr>
              <a:spLocks/>
            </p:cNvSpPr>
            <p:nvPr/>
          </p:nvSpPr>
          <p:spPr bwMode="auto">
            <a:xfrm>
              <a:off x="4797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6"/>
                <a:gd name="T178" fmla="*/ 0 h 3224"/>
                <a:gd name="T179" fmla="*/ 976 w 976"/>
                <a:gd name="T180" fmla="*/ 3224 h 32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6871" name="Oval 14"/>
          <p:cNvSpPr>
            <a:spLocks noChangeArrowheads="1"/>
          </p:cNvSpPr>
          <p:nvPr/>
        </p:nvSpPr>
        <p:spPr bwMode="auto">
          <a:xfrm>
            <a:off x="309563" y="2665413"/>
            <a:ext cx="914400" cy="914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b="1">
              <a:cs typeface="Arial" panose="020B0604020202020204" pitchFamily="34" charset="0"/>
            </a:endParaRPr>
          </a:p>
        </p:txBody>
      </p:sp>
      <p:sp>
        <p:nvSpPr>
          <p:cNvPr id="36874" name="Oval 17"/>
          <p:cNvSpPr>
            <a:spLocks noChangeArrowheads="1"/>
          </p:cNvSpPr>
          <p:nvPr/>
        </p:nvSpPr>
        <p:spPr bwMode="auto">
          <a:xfrm>
            <a:off x="1833563" y="2665413"/>
            <a:ext cx="914400" cy="914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b="1">
              <a:cs typeface="Arial" panose="020B0604020202020204" pitchFamily="34" charset="0"/>
            </a:endParaRPr>
          </a:p>
        </p:txBody>
      </p:sp>
      <p:sp>
        <p:nvSpPr>
          <p:cNvPr id="36876" name="Oval 19"/>
          <p:cNvSpPr>
            <a:spLocks noChangeArrowheads="1"/>
          </p:cNvSpPr>
          <p:nvPr/>
        </p:nvSpPr>
        <p:spPr bwMode="auto">
          <a:xfrm>
            <a:off x="1831975" y="5295900"/>
            <a:ext cx="914400" cy="914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b="1">
              <a:cs typeface="Arial" panose="020B0604020202020204" pitchFamily="34" charset="0"/>
            </a:endParaRPr>
          </a:p>
        </p:txBody>
      </p:sp>
      <p:sp>
        <p:nvSpPr>
          <p:cNvPr id="36877" name="Oval 20"/>
          <p:cNvSpPr>
            <a:spLocks noChangeArrowheads="1"/>
          </p:cNvSpPr>
          <p:nvPr/>
        </p:nvSpPr>
        <p:spPr bwMode="auto">
          <a:xfrm>
            <a:off x="3357563" y="2665413"/>
            <a:ext cx="914400" cy="914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b="1">
              <a:cs typeface="Arial" panose="020B0604020202020204" pitchFamily="34" charset="0"/>
            </a:endParaRPr>
          </a:p>
        </p:txBody>
      </p:sp>
      <p:sp>
        <p:nvSpPr>
          <p:cNvPr id="36880" name="Oval 23"/>
          <p:cNvSpPr>
            <a:spLocks noChangeArrowheads="1"/>
          </p:cNvSpPr>
          <p:nvPr/>
        </p:nvSpPr>
        <p:spPr bwMode="auto">
          <a:xfrm>
            <a:off x="4883150" y="2667000"/>
            <a:ext cx="914400" cy="914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b="1">
              <a:cs typeface="Arial" panose="020B0604020202020204" pitchFamily="34" charset="0"/>
            </a:endParaRPr>
          </a:p>
        </p:txBody>
      </p:sp>
      <p:sp>
        <p:nvSpPr>
          <p:cNvPr id="36881" name="Oval 24"/>
          <p:cNvSpPr>
            <a:spLocks noChangeArrowheads="1"/>
          </p:cNvSpPr>
          <p:nvPr/>
        </p:nvSpPr>
        <p:spPr bwMode="auto">
          <a:xfrm>
            <a:off x="4881563" y="3976688"/>
            <a:ext cx="914400" cy="914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b="1">
              <a:cs typeface="Arial" panose="020B0604020202020204" pitchFamily="34" charset="0"/>
            </a:endParaRPr>
          </a:p>
        </p:txBody>
      </p:sp>
      <p:sp>
        <p:nvSpPr>
          <p:cNvPr id="36883" name="Oval 26"/>
          <p:cNvSpPr>
            <a:spLocks noChangeArrowheads="1"/>
          </p:cNvSpPr>
          <p:nvPr/>
        </p:nvSpPr>
        <p:spPr bwMode="auto">
          <a:xfrm>
            <a:off x="6407150" y="2665413"/>
            <a:ext cx="914400" cy="914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b="1">
              <a:cs typeface="Arial" panose="020B0604020202020204" pitchFamily="34" charset="0"/>
            </a:endParaRPr>
          </a:p>
        </p:txBody>
      </p:sp>
      <p:sp>
        <p:nvSpPr>
          <p:cNvPr id="36886" name="Oval 29"/>
          <p:cNvSpPr>
            <a:spLocks noChangeArrowheads="1"/>
          </p:cNvSpPr>
          <p:nvPr/>
        </p:nvSpPr>
        <p:spPr bwMode="auto">
          <a:xfrm>
            <a:off x="7932738" y="2665413"/>
            <a:ext cx="914400" cy="914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b="1">
              <a:cs typeface="Arial" panose="020B0604020202020204" pitchFamily="34" charset="0"/>
            </a:endParaRPr>
          </a:p>
        </p:txBody>
      </p:sp>
      <p:grpSp>
        <p:nvGrpSpPr>
          <p:cNvPr id="36898" name="Group 34"/>
          <p:cNvGrpSpPr>
            <a:grpSpLocks/>
          </p:cNvGrpSpPr>
          <p:nvPr/>
        </p:nvGrpSpPr>
        <p:grpSpPr bwMode="auto">
          <a:xfrm>
            <a:off x="307975" y="3975100"/>
            <a:ext cx="8537575" cy="2236788"/>
            <a:chOff x="194" y="2504"/>
            <a:chExt cx="5378" cy="1409"/>
          </a:xfrm>
        </p:grpSpPr>
        <p:sp>
          <p:nvSpPr>
            <p:cNvPr id="8213" name="Oval 15"/>
            <p:cNvSpPr>
              <a:spLocks noChangeArrowheads="1"/>
            </p:cNvSpPr>
            <p:nvPr/>
          </p:nvSpPr>
          <p:spPr bwMode="auto">
            <a:xfrm>
              <a:off x="194" y="2504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8214" name="Oval 16"/>
            <p:cNvSpPr>
              <a:spLocks noChangeArrowheads="1"/>
            </p:cNvSpPr>
            <p:nvPr/>
          </p:nvSpPr>
          <p:spPr bwMode="auto">
            <a:xfrm>
              <a:off x="194" y="3336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8215" name="Oval 18"/>
            <p:cNvSpPr>
              <a:spLocks noChangeArrowheads="1"/>
            </p:cNvSpPr>
            <p:nvPr/>
          </p:nvSpPr>
          <p:spPr bwMode="auto">
            <a:xfrm>
              <a:off x="1154" y="2504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8216" name="Oval 21"/>
            <p:cNvSpPr>
              <a:spLocks noChangeArrowheads="1"/>
            </p:cNvSpPr>
            <p:nvPr/>
          </p:nvSpPr>
          <p:spPr bwMode="auto">
            <a:xfrm>
              <a:off x="2114" y="2504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8217" name="Oval 22"/>
            <p:cNvSpPr>
              <a:spLocks noChangeArrowheads="1"/>
            </p:cNvSpPr>
            <p:nvPr/>
          </p:nvSpPr>
          <p:spPr bwMode="auto">
            <a:xfrm>
              <a:off x="2114" y="3336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8218" name="Oval 25"/>
            <p:cNvSpPr>
              <a:spLocks noChangeArrowheads="1"/>
            </p:cNvSpPr>
            <p:nvPr/>
          </p:nvSpPr>
          <p:spPr bwMode="auto">
            <a:xfrm>
              <a:off x="3075" y="3337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8219" name="Oval 27"/>
            <p:cNvSpPr>
              <a:spLocks noChangeArrowheads="1"/>
            </p:cNvSpPr>
            <p:nvPr/>
          </p:nvSpPr>
          <p:spPr bwMode="auto">
            <a:xfrm>
              <a:off x="4035" y="2504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8220" name="Oval 28"/>
            <p:cNvSpPr>
              <a:spLocks noChangeArrowheads="1"/>
            </p:cNvSpPr>
            <p:nvPr/>
          </p:nvSpPr>
          <p:spPr bwMode="auto">
            <a:xfrm>
              <a:off x="4035" y="3336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8221" name="Oval 30"/>
            <p:cNvSpPr>
              <a:spLocks noChangeArrowheads="1"/>
            </p:cNvSpPr>
            <p:nvPr/>
          </p:nvSpPr>
          <p:spPr bwMode="auto">
            <a:xfrm>
              <a:off x="4996" y="2504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8222" name="Oval 31"/>
            <p:cNvSpPr>
              <a:spLocks noChangeArrowheads="1"/>
            </p:cNvSpPr>
            <p:nvPr/>
          </p:nvSpPr>
          <p:spPr bwMode="auto">
            <a:xfrm>
              <a:off x="4996" y="3336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</p:grpSp>
      <p:sp>
        <p:nvSpPr>
          <p:cNvPr id="8223" name="Rectangle 32"/>
          <p:cNvSpPr>
            <a:spLocks noGrp="1"/>
          </p:cNvSpPr>
          <p:nvPr>
            <p:ph type="title" idx="4294967295"/>
          </p:nvPr>
        </p:nvSpPr>
        <p:spPr>
          <a:xfrm>
            <a:off x="50800" y="-12700"/>
            <a:ext cx="9036050" cy="1079500"/>
          </a:xfr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GB" altLang="it-IT" sz="2400"/>
              <a:t>Another example on the potential utility of multiple spatial sampling</a:t>
            </a:r>
            <a:r>
              <a:rPr lang="en-GB" altLang="it-IT" sz="4000"/>
              <a:t> </a:t>
            </a:r>
            <a:br>
              <a:rPr lang="en-GB" altLang="it-IT" sz="4000"/>
            </a:br>
            <a:r>
              <a:rPr lang="en-GB" altLang="it-IT" sz="4000"/>
              <a:t>Something is moving behind the curtain</a:t>
            </a:r>
            <a:endParaRPr lang="en-US" altLang="it-IT" sz="3800" i="1"/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903288" y="1056333"/>
            <a:ext cx="7337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it-IT" sz="2800" i="1" dirty="0">
                <a:solidFill>
                  <a:srgbClr val="FF0000"/>
                </a:solidFill>
                <a:cs typeface="Arial" panose="020B0604020202020204" pitchFamily="34" charset="0"/>
              </a:rPr>
              <a:t>Can you tell what it is and how fast it moves?</a:t>
            </a:r>
            <a:endParaRPr lang="en-US" altLang="it-IT" sz="28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7 -0.0007 L 0.33281 -0.0007 L 0.46944 -0.0007 L 1.23941 -0.00255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0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35538 1.85185E-6 L 0.96788 1.85185E-6 L 1.24288 0.00185 " pathEditMode="relative" ptsTypes="AAAA">
                                      <p:cBhvr>
                                        <p:cTn id="8" dur="44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3.7037E-6 L 0.69445 3.7037E-6 L 1.00834 3.7037E-6 L 1.24445 0.00185 " pathEditMode="relative" ptsTypes="AAAA">
                                      <p:cBhvr>
                                        <p:cTn id="10" dur="59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4" grpId="0" animBg="1"/>
      <p:bldP spid="36876" grpId="0" animBg="1"/>
      <p:bldP spid="36877" grpId="0" animBg="1"/>
      <p:bldP spid="36880" grpId="0" animBg="1"/>
      <p:bldP spid="36883" grpId="0" animBg="1"/>
      <p:bldP spid="36886" grpId="0" animBg="1"/>
      <p:bldP spid="368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4000" r="58888" b="47333"/>
          <a:stretch>
            <a:fillRect/>
          </a:stretch>
        </p:blipFill>
        <p:spPr bwMode="auto">
          <a:xfrm rot="846177">
            <a:off x="-1836738" y="2205038"/>
            <a:ext cx="2133601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-34925" y="1739900"/>
            <a:ext cx="9178925" cy="5118100"/>
            <a:chOff x="-9" y="1092"/>
            <a:chExt cx="5782" cy="3224"/>
          </a:xfrm>
        </p:grpSpPr>
        <p:sp>
          <p:nvSpPr>
            <p:cNvPr id="9220" name="Freeform 8"/>
            <p:cNvSpPr>
              <a:spLocks/>
            </p:cNvSpPr>
            <p:nvPr/>
          </p:nvSpPr>
          <p:spPr bwMode="auto">
            <a:xfrm>
              <a:off x="-9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6"/>
                <a:gd name="T178" fmla="*/ 0 h 3224"/>
                <a:gd name="T179" fmla="*/ 976 w 976"/>
                <a:gd name="T180" fmla="*/ 3224 h 32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1" name="Freeform 9"/>
            <p:cNvSpPr>
              <a:spLocks/>
            </p:cNvSpPr>
            <p:nvPr/>
          </p:nvSpPr>
          <p:spPr bwMode="auto">
            <a:xfrm>
              <a:off x="953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6"/>
                <a:gd name="T178" fmla="*/ 0 h 3224"/>
                <a:gd name="T179" fmla="*/ 976 w 976"/>
                <a:gd name="T180" fmla="*/ 3224 h 32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2" name="Freeform 10"/>
            <p:cNvSpPr>
              <a:spLocks/>
            </p:cNvSpPr>
            <p:nvPr/>
          </p:nvSpPr>
          <p:spPr bwMode="auto">
            <a:xfrm>
              <a:off x="1914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6"/>
                <a:gd name="T178" fmla="*/ 0 h 3224"/>
                <a:gd name="T179" fmla="*/ 976 w 976"/>
                <a:gd name="T180" fmla="*/ 3224 h 32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3" name="Freeform 11"/>
            <p:cNvSpPr>
              <a:spLocks/>
            </p:cNvSpPr>
            <p:nvPr/>
          </p:nvSpPr>
          <p:spPr bwMode="auto">
            <a:xfrm>
              <a:off x="2875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6"/>
                <a:gd name="T178" fmla="*/ 0 h 3224"/>
                <a:gd name="T179" fmla="*/ 976 w 976"/>
                <a:gd name="T180" fmla="*/ 3224 h 32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4" name="Freeform 12"/>
            <p:cNvSpPr>
              <a:spLocks/>
            </p:cNvSpPr>
            <p:nvPr/>
          </p:nvSpPr>
          <p:spPr bwMode="auto">
            <a:xfrm>
              <a:off x="3836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6"/>
                <a:gd name="T178" fmla="*/ 0 h 3224"/>
                <a:gd name="T179" fmla="*/ 976 w 976"/>
                <a:gd name="T180" fmla="*/ 3224 h 32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25" name="Freeform 13"/>
            <p:cNvSpPr>
              <a:spLocks/>
            </p:cNvSpPr>
            <p:nvPr/>
          </p:nvSpPr>
          <p:spPr bwMode="auto">
            <a:xfrm>
              <a:off x="4797" y="1092"/>
              <a:ext cx="976" cy="3224"/>
            </a:xfrm>
            <a:custGeom>
              <a:avLst/>
              <a:gdLst>
                <a:gd name="T0" fmla="*/ 976 w 976"/>
                <a:gd name="T1" fmla="*/ 0 h 3224"/>
                <a:gd name="T2" fmla="*/ 515 w 976"/>
                <a:gd name="T3" fmla="*/ 3224 h 3224"/>
                <a:gd name="T4" fmla="*/ 535 w 976"/>
                <a:gd name="T5" fmla="*/ 2798 h 3224"/>
                <a:gd name="T6" fmla="*/ 640 w 976"/>
                <a:gd name="T7" fmla="*/ 2761 h 3224"/>
                <a:gd name="T8" fmla="*/ 737 w 976"/>
                <a:gd name="T9" fmla="*/ 2660 h 3224"/>
                <a:gd name="T10" fmla="*/ 775 w 976"/>
                <a:gd name="T11" fmla="*/ 2518 h 3224"/>
                <a:gd name="T12" fmla="*/ 739 w 976"/>
                <a:gd name="T13" fmla="*/ 2386 h 3224"/>
                <a:gd name="T14" fmla="*/ 637 w 976"/>
                <a:gd name="T15" fmla="*/ 2281 h 3224"/>
                <a:gd name="T16" fmla="*/ 521 w 976"/>
                <a:gd name="T17" fmla="*/ 2245 h 3224"/>
                <a:gd name="T18" fmla="*/ 493 w 976"/>
                <a:gd name="T19" fmla="*/ 1970 h 3224"/>
                <a:gd name="T20" fmla="*/ 554 w 976"/>
                <a:gd name="T21" fmla="*/ 1963 h 3224"/>
                <a:gd name="T22" fmla="*/ 653 w 976"/>
                <a:gd name="T23" fmla="*/ 1922 h 3224"/>
                <a:gd name="T24" fmla="*/ 722 w 976"/>
                <a:gd name="T25" fmla="*/ 1853 h 3224"/>
                <a:gd name="T26" fmla="*/ 770 w 976"/>
                <a:gd name="T27" fmla="*/ 1750 h 3224"/>
                <a:gd name="T28" fmla="*/ 763 w 976"/>
                <a:gd name="T29" fmla="*/ 1603 h 3224"/>
                <a:gd name="T30" fmla="*/ 691 w 976"/>
                <a:gd name="T31" fmla="*/ 1493 h 3224"/>
                <a:gd name="T32" fmla="*/ 607 w 976"/>
                <a:gd name="T33" fmla="*/ 1436 h 3224"/>
                <a:gd name="T34" fmla="*/ 526 w 976"/>
                <a:gd name="T35" fmla="*/ 1415 h 3224"/>
                <a:gd name="T36" fmla="*/ 503 w 976"/>
                <a:gd name="T37" fmla="*/ 1141 h 3224"/>
                <a:gd name="T38" fmla="*/ 542 w 976"/>
                <a:gd name="T39" fmla="*/ 1138 h 3224"/>
                <a:gd name="T40" fmla="*/ 616 w 976"/>
                <a:gd name="T41" fmla="*/ 1111 h 3224"/>
                <a:gd name="T42" fmla="*/ 680 w 976"/>
                <a:gd name="T43" fmla="*/ 1073 h 3224"/>
                <a:gd name="T44" fmla="*/ 740 w 976"/>
                <a:gd name="T45" fmla="*/ 997 h 3224"/>
                <a:gd name="T46" fmla="*/ 769 w 976"/>
                <a:gd name="T47" fmla="*/ 922 h 3224"/>
                <a:gd name="T48" fmla="*/ 773 w 976"/>
                <a:gd name="T49" fmla="*/ 820 h 3224"/>
                <a:gd name="T50" fmla="*/ 743 w 976"/>
                <a:gd name="T51" fmla="*/ 731 h 3224"/>
                <a:gd name="T52" fmla="*/ 682 w 976"/>
                <a:gd name="T53" fmla="*/ 653 h 3224"/>
                <a:gd name="T54" fmla="*/ 590 w 976"/>
                <a:gd name="T55" fmla="*/ 601 h 3224"/>
                <a:gd name="T56" fmla="*/ 490 w 976"/>
                <a:gd name="T57" fmla="*/ 584 h 3224"/>
                <a:gd name="T58" fmla="*/ 406 w 976"/>
                <a:gd name="T59" fmla="*/ 599 h 3224"/>
                <a:gd name="T60" fmla="*/ 323 w 976"/>
                <a:gd name="T61" fmla="*/ 644 h 3224"/>
                <a:gd name="T62" fmla="*/ 257 w 976"/>
                <a:gd name="T63" fmla="*/ 719 h 3224"/>
                <a:gd name="T64" fmla="*/ 218 w 976"/>
                <a:gd name="T65" fmla="*/ 832 h 3224"/>
                <a:gd name="T66" fmla="*/ 223 w 976"/>
                <a:gd name="T67" fmla="*/ 916 h 3224"/>
                <a:gd name="T68" fmla="*/ 259 w 976"/>
                <a:gd name="T69" fmla="*/ 1010 h 3224"/>
                <a:gd name="T70" fmla="*/ 320 w 976"/>
                <a:gd name="T71" fmla="*/ 1078 h 3224"/>
                <a:gd name="T72" fmla="*/ 376 w 976"/>
                <a:gd name="T73" fmla="*/ 1114 h 3224"/>
                <a:gd name="T74" fmla="*/ 445 w 976"/>
                <a:gd name="T75" fmla="*/ 1136 h 3224"/>
                <a:gd name="T76" fmla="*/ 487 w 976"/>
                <a:gd name="T77" fmla="*/ 1141 h 3224"/>
                <a:gd name="T78" fmla="*/ 511 w 976"/>
                <a:gd name="T79" fmla="*/ 1412 h 3224"/>
                <a:gd name="T80" fmla="*/ 440 w 976"/>
                <a:gd name="T81" fmla="*/ 1420 h 3224"/>
                <a:gd name="T82" fmla="*/ 374 w 976"/>
                <a:gd name="T83" fmla="*/ 1444 h 3224"/>
                <a:gd name="T84" fmla="*/ 302 w 976"/>
                <a:gd name="T85" fmla="*/ 1493 h 3224"/>
                <a:gd name="T86" fmla="*/ 250 w 976"/>
                <a:gd name="T87" fmla="*/ 1564 h 3224"/>
                <a:gd name="T88" fmla="*/ 220 w 976"/>
                <a:gd name="T89" fmla="*/ 1649 h 3224"/>
                <a:gd name="T90" fmla="*/ 224 w 976"/>
                <a:gd name="T91" fmla="*/ 1760 h 3224"/>
                <a:gd name="T92" fmla="*/ 262 w 976"/>
                <a:gd name="T93" fmla="*/ 1843 h 3224"/>
                <a:gd name="T94" fmla="*/ 325 w 976"/>
                <a:gd name="T95" fmla="*/ 1910 h 3224"/>
                <a:gd name="T96" fmla="*/ 391 w 976"/>
                <a:gd name="T97" fmla="*/ 1951 h 3224"/>
                <a:gd name="T98" fmla="*/ 452 w 976"/>
                <a:gd name="T99" fmla="*/ 1967 h 3224"/>
                <a:gd name="T100" fmla="*/ 493 w 976"/>
                <a:gd name="T101" fmla="*/ 1972 h 3224"/>
                <a:gd name="T102" fmla="*/ 485 w 976"/>
                <a:gd name="T103" fmla="*/ 2243 h 3224"/>
                <a:gd name="T104" fmla="*/ 337 w 976"/>
                <a:gd name="T105" fmla="*/ 2294 h 3224"/>
                <a:gd name="T106" fmla="*/ 242 w 976"/>
                <a:gd name="T107" fmla="*/ 2410 h 3224"/>
                <a:gd name="T108" fmla="*/ 223 w 976"/>
                <a:gd name="T109" fmla="*/ 2581 h 3224"/>
                <a:gd name="T110" fmla="*/ 313 w 976"/>
                <a:gd name="T111" fmla="*/ 2731 h 3224"/>
                <a:gd name="T112" fmla="*/ 445 w 976"/>
                <a:gd name="T113" fmla="*/ 2795 h 3224"/>
                <a:gd name="T114" fmla="*/ 514 w 976"/>
                <a:gd name="T115" fmla="*/ 2801 h 3224"/>
                <a:gd name="T116" fmla="*/ 5 w 976"/>
                <a:gd name="T117" fmla="*/ 3223 h 3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6"/>
                <a:gd name="T178" fmla="*/ 0 h 3224"/>
                <a:gd name="T179" fmla="*/ 976 w 976"/>
                <a:gd name="T180" fmla="*/ 3224 h 32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6" h="3224">
                  <a:moveTo>
                    <a:pt x="0" y="0"/>
                  </a:moveTo>
                  <a:lnTo>
                    <a:pt x="976" y="0"/>
                  </a:lnTo>
                  <a:lnTo>
                    <a:pt x="976" y="3224"/>
                  </a:lnTo>
                  <a:lnTo>
                    <a:pt x="515" y="3224"/>
                  </a:lnTo>
                  <a:lnTo>
                    <a:pt x="515" y="2801"/>
                  </a:lnTo>
                  <a:lnTo>
                    <a:pt x="535" y="2798"/>
                  </a:lnTo>
                  <a:cubicBezTo>
                    <a:pt x="545" y="2796"/>
                    <a:pt x="560" y="2795"/>
                    <a:pt x="577" y="2789"/>
                  </a:cubicBezTo>
                  <a:cubicBezTo>
                    <a:pt x="594" y="2783"/>
                    <a:pt x="620" y="2774"/>
                    <a:pt x="640" y="2761"/>
                  </a:cubicBezTo>
                  <a:cubicBezTo>
                    <a:pt x="660" y="2748"/>
                    <a:pt x="684" y="2730"/>
                    <a:pt x="700" y="2713"/>
                  </a:cubicBezTo>
                  <a:cubicBezTo>
                    <a:pt x="716" y="2696"/>
                    <a:pt x="727" y="2679"/>
                    <a:pt x="737" y="2660"/>
                  </a:cubicBezTo>
                  <a:cubicBezTo>
                    <a:pt x="747" y="2641"/>
                    <a:pt x="757" y="2623"/>
                    <a:pt x="763" y="2599"/>
                  </a:cubicBezTo>
                  <a:cubicBezTo>
                    <a:pt x="769" y="2575"/>
                    <a:pt x="775" y="2545"/>
                    <a:pt x="775" y="2518"/>
                  </a:cubicBezTo>
                  <a:cubicBezTo>
                    <a:pt x="775" y="2491"/>
                    <a:pt x="767" y="2459"/>
                    <a:pt x="761" y="2437"/>
                  </a:cubicBezTo>
                  <a:cubicBezTo>
                    <a:pt x="755" y="2415"/>
                    <a:pt x="750" y="2405"/>
                    <a:pt x="739" y="2386"/>
                  </a:cubicBezTo>
                  <a:cubicBezTo>
                    <a:pt x="728" y="2367"/>
                    <a:pt x="712" y="2342"/>
                    <a:pt x="695" y="2324"/>
                  </a:cubicBezTo>
                  <a:cubicBezTo>
                    <a:pt x="678" y="2306"/>
                    <a:pt x="658" y="2293"/>
                    <a:pt x="637" y="2281"/>
                  </a:cubicBezTo>
                  <a:cubicBezTo>
                    <a:pt x="616" y="2269"/>
                    <a:pt x="590" y="2260"/>
                    <a:pt x="571" y="2254"/>
                  </a:cubicBezTo>
                  <a:cubicBezTo>
                    <a:pt x="552" y="2248"/>
                    <a:pt x="532" y="2246"/>
                    <a:pt x="521" y="2245"/>
                  </a:cubicBezTo>
                  <a:lnTo>
                    <a:pt x="502" y="2245"/>
                  </a:lnTo>
                  <a:lnTo>
                    <a:pt x="493" y="1970"/>
                  </a:lnTo>
                  <a:lnTo>
                    <a:pt x="509" y="1970"/>
                  </a:lnTo>
                  <a:cubicBezTo>
                    <a:pt x="519" y="1969"/>
                    <a:pt x="538" y="1967"/>
                    <a:pt x="554" y="1963"/>
                  </a:cubicBezTo>
                  <a:cubicBezTo>
                    <a:pt x="570" y="1959"/>
                    <a:pt x="591" y="1955"/>
                    <a:pt x="608" y="1948"/>
                  </a:cubicBezTo>
                  <a:cubicBezTo>
                    <a:pt x="625" y="1941"/>
                    <a:pt x="639" y="1932"/>
                    <a:pt x="653" y="1922"/>
                  </a:cubicBezTo>
                  <a:cubicBezTo>
                    <a:pt x="667" y="1912"/>
                    <a:pt x="683" y="1900"/>
                    <a:pt x="694" y="1889"/>
                  </a:cubicBezTo>
                  <a:cubicBezTo>
                    <a:pt x="705" y="1878"/>
                    <a:pt x="713" y="1866"/>
                    <a:pt x="722" y="1853"/>
                  </a:cubicBezTo>
                  <a:cubicBezTo>
                    <a:pt x="731" y="1840"/>
                    <a:pt x="743" y="1828"/>
                    <a:pt x="751" y="1811"/>
                  </a:cubicBezTo>
                  <a:cubicBezTo>
                    <a:pt x="759" y="1794"/>
                    <a:pt x="766" y="1773"/>
                    <a:pt x="770" y="1750"/>
                  </a:cubicBezTo>
                  <a:cubicBezTo>
                    <a:pt x="774" y="1727"/>
                    <a:pt x="777" y="1697"/>
                    <a:pt x="776" y="1673"/>
                  </a:cubicBezTo>
                  <a:cubicBezTo>
                    <a:pt x="775" y="1649"/>
                    <a:pt x="771" y="1625"/>
                    <a:pt x="763" y="1603"/>
                  </a:cubicBezTo>
                  <a:cubicBezTo>
                    <a:pt x="755" y="1581"/>
                    <a:pt x="740" y="1556"/>
                    <a:pt x="728" y="1538"/>
                  </a:cubicBezTo>
                  <a:cubicBezTo>
                    <a:pt x="716" y="1520"/>
                    <a:pt x="704" y="1506"/>
                    <a:pt x="691" y="1493"/>
                  </a:cubicBezTo>
                  <a:cubicBezTo>
                    <a:pt x="678" y="1480"/>
                    <a:pt x="663" y="1468"/>
                    <a:pt x="649" y="1459"/>
                  </a:cubicBezTo>
                  <a:cubicBezTo>
                    <a:pt x="635" y="1450"/>
                    <a:pt x="622" y="1442"/>
                    <a:pt x="607" y="1436"/>
                  </a:cubicBezTo>
                  <a:cubicBezTo>
                    <a:pt x="592" y="1430"/>
                    <a:pt x="569" y="1424"/>
                    <a:pt x="556" y="1421"/>
                  </a:cubicBezTo>
                  <a:cubicBezTo>
                    <a:pt x="543" y="1418"/>
                    <a:pt x="533" y="1417"/>
                    <a:pt x="526" y="1415"/>
                  </a:cubicBezTo>
                  <a:lnTo>
                    <a:pt x="511" y="1411"/>
                  </a:lnTo>
                  <a:lnTo>
                    <a:pt x="503" y="1141"/>
                  </a:lnTo>
                  <a:lnTo>
                    <a:pt x="514" y="1139"/>
                  </a:lnTo>
                  <a:cubicBezTo>
                    <a:pt x="520" y="1139"/>
                    <a:pt x="531" y="1140"/>
                    <a:pt x="542" y="1138"/>
                  </a:cubicBezTo>
                  <a:cubicBezTo>
                    <a:pt x="553" y="1136"/>
                    <a:pt x="569" y="1130"/>
                    <a:pt x="581" y="1126"/>
                  </a:cubicBezTo>
                  <a:cubicBezTo>
                    <a:pt x="593" y="1122"/>
                    <a:pt x="605" y="1116"/>
                    <a:pt x="616" y="1111"/>
                  </a:cubicBezTo>
                  <a:cubicBezTo>
                    <a:pt x="627" y="1106"/>
                    <a:pt x="639" y="1102"/>
                    <a:pt x="650" y="1096"/>
                  </a:cubicBezTo>
                  <a:cubicBezTo>
                    <a:pt x="661" y="1090"/>
                    <a:pt x="669" y="1083"/>
                    <a:pt x="680" y="1073"/>
                  </a:cubicBezTo>
                  <a:cubicBezTo>
                    <a:pt x="691" y="1063"/>
                    <a:pt x="705" y="1047"/>
                    <a:pt x="715" y="1034"/>
                  </a:cubicBezTo>
                  <a:cubicBezTo>
                    <a:pt x="725" y="1021"/>
                    <a:pt x="733" y="1009"/>
                    <a:pt x="740" y="997"/>
                  </a:cubicBezTo>
                  <a:cubicBezTo>
                    <a:pt x="747" y="985"/>
                    <a:pt x="753" y="973"/>
                    <a:pt x="758" y="961"/>
                  </a:cubicBezTo>
                  <a:cubicBezTo>
                    <a:pt x="763" y="949"/>
                    <a:pt x="766" y="936"/>
                    <a:pt x="769" y="922"/>
                  </a:cubicBezTo>
                  <a:cubicBezTo>
                    <a:pt x="772" y="908"/>
                    <a:pt x="775" y="891"/>
                    <a:pt x="776" y="874"/>
                  </a:cubicBezTo>
                  <a:cubicBezTo>
                    <a:pt x="777" y="857"/>
                    <a:pt x="775" y="836"/>
                    <a:pt x="773" y="820"/>
                  </a:cubicBezTo>
                  <a:cubicBezTo>
                    <a:pt x="771" y="804"/>
                    <a:pt x="766" y="790"/>
                    <a:pt x="761" y="775"/>
                  </a:cubicBezTo>
                  <a:cubicBezTo>
                    <a:pt x="756" y="760"/>
                    <a:pt x="750" y="745"/>
                    <a:pt x="743" y="731"/>
                  </a:cubicBezTo>
                  <a:cubicBezTo>
                    <a:pt x="736" y="717"/>
                    <a:pt x="729" y="705"/>
                    <a:pt x="719" y="692"/>
                  </a:cubicBezTo>
                  <a:cubicBezTo>
                    <a:pt x="709" y="679"/>
                    <a:pt x="696" y="664"/>
                    <a:pt x="682" y="653"/>
                  </a:cubicBezTo>
                  <a:cubicBezTo>
                    <a:pt x="668" y="642"/>
                    <a:pt x="652" y="632"/>
                    <a:pt x="637" y="623"/>
                  </a:cubicBezTo>
                  <a:cubicBezTo>
                    <a:pt x="622" y="614"/>
                    <a:pt x="605" y="607"/>
                    <a:pt x="590" y="601"/>
                  </a:cubicBezTo>
                  <a:cubicBezTo>
                    <a:pt x="575" y="595"/>
                    <a:pt x="564" y="590"/>
                    <a:pt x="547" y="587"/>
                  </a:cubicBezTo>
                  <a:cubicBezTo>
                    <a:pt x="530" y="584"/>
                    <a:pt x="507" y="584"/>
                    <a:pt x="490" y="584"/>
                  </a:cubicBezTo>
                  <a:cubicBezTo>
                    <a:pt x="473" y="584"/>
                    <a:pt x="460" y="587"/>
                    <a:pt x="446" y="589"/>
                  </a:cubicBezTo>
                  <a:cubicBezTo>
                    <a:pt x="432" y="591"/>
                    <a:pt x="421" y="594"/>
                    <a:pt x="406" y="599"/>
                  </a:cubicBezTo>
                  <a:cubicBezTo>
                    <a:pt x="391" y="604"/>
                    <a:pt x="372" y="612"/>
                    <a:pt x="358" y="620"/>
                  </a:cubicBezTo>
                  <a:cubicBezTo>
                    <a:pt x="344" y="628"/>
                    <a:pt x="334" y="634"/>
                    <a:pt x="323" y="644"/>
                  </a:cubicBezTo>
                  <a:cubicBezTo>
                    <a:pt x="312" y="654"/>
                    <a:pt x="300" y="665"/>
                    <a:pt x="289" y="677"/>
                  </a:cubicBezTo>
                  <a:cubicBezTo>
                    <a:pt x="278" y="689"/>
                    <a:pt x="267" y="703"/>
                    <a:pt x="257" y="719"/>
                  </a:cubicBezTo>
                  <a:cubicBezTo>
                    <a:pt x="247" y="735"/>
                    <a:pt x="236" y="757"/>
                    <a:pt x="230" y="776"/>
                  </a:cubicBezTo>
                  <a:cubicBezTo>
                    <a:pt x="224" y="795"/>
                    <a:pt x="220" y="816"/>
                    <a:pt x="218" y="832"/>
                  </a:cubicBezTo>
                  <a:cubicBezTo>
                    <a:pt x="216" y="848"/>
                    <a:pt x="214" y="857"/>
                    <a:pt x="215" y="871"/>
                  </a:cubicBezTo>
                  <a:cubicBezTo>
                    <a:pt x="216" y="885"/>
                    <a:pt x="220" y="901"/>
                    <a:pt x="223" y="916"/>
                  </a:cubicBezTo>
                  <a:cubicBezTo>
                    <a:pt x="226" y="931"/>
                    <a:pt x="230" y="949"/>
                    <a:pt x="236" y="964"/>
                  </a:cubicBezTo>
                  <a:cubicBezTo>
                    <a:pt x="242" y="979"/>
                    <a:pt x="250" y="995"/>
                    <a:pt x="259" y="1010"/>
                  </a:cubicBezTo>
                  <a:cubicBezTo>
                    <a:pt x="268" y="1025"/>
                    <a:pt x="282" y="1041"/>
                    <a:pt x="292" y="1052"/>
                  </a:cubicBezTo>
                  <a:cubicBezTo>
                    <a:pt x="302" y="1063"/>
                    <a:pt x="311" y="1070"/>
                    <a:pt x="320" y="1078"/>
                  </a:cubicBezTo>
                  <a:cubicBezTo>
                    <a:pt x="329" y="1086"/>
                    <a:pt x="338" y="1093"/>
                    <a:pt x="347" y="1099"/>
                  </a:cubicBezTo>
                  <a:cubicBezTo>
                    <a:pt x="356" y="1105"/>
                    <a:pt x="366" y="1110"/>
                    <a:pt x="376" y="1114"/>
                  </a:cubicBezTo>
                  <a:cubicBezTo>
                    <a:pt x="386" y="1118"/>
                    <a:pt x="398" y="1122"/>
                    <a:pt x="409" y="1126"/>
                  </a:cubicBezTo>
                  <a:cubicBezTo>
                    <a:pt x="420" y="1130"/>
                    <a:pt x="435" y="1134"/>
                    <a:pt x="445" y="1136"/>
                  </a:cubicBezTo>
                  <a:cubicBezTo>
                    <a:pt x="455" y="1138"/>
                    <a:pt x="465" y="1140"/>
                    <a:pt x="472" y="1141"/>
                  </a:cubicBezTo>
                  <a:cubicBezTo>
                    <a:pt x="479" y="1142"/>
                    <a:pt x="482" y="1141"/>
                    <a:pt x="487" y="1141"/>
                  </a:cubicBezTo>
                  <a:lnTo>
                    <a:pt x="500" y="1141"/>
                  </a:lnTo>
                  <a:lnTo>
                    <a:pt x="511" y="1412"/>
                  </a:lnTo>
                  <a:lnTo>
                    <a:pt x="479" y="1414"/>
                  </a:lnTo>
                  <a:cubicBezTo>
                    <a:pt x="467" y="1415"/>
                    <a:pt x="452" y="1418"/>
                    <a:pt x="440" y="1420"/>
                  </a:cubicBezTo>
                  <a:cubicBezTo>
                    <a:pt x="428" y="1422"/>
                    <a:pt x="417" y="1425"/>
                    <a:pt x="406" y="1429"/>
                  </a:cubicBezTo>
                  <a:cubicBezTo>
                    <a:pt x="395" y="1433"/>
                    <a:pt x="386" y="1438"/>
                    <a:pt x="374" y="1444"/>
                  </a:cubicBezTo>
                  <a:cubicBezTo>
                    <a:pt x="362" y="1450"/>
                    <a:pt x="349" y="1457"/>
                    <a:pt x="337" y="1465"/>
                  </a:cubicBezTo>
                  <a:cubicBezTo>
                    <a:pt x="325" y="1473"/>
                    <a:pt x="313" y="1483"/>
                    <a:pt x="302" y="1493"/>
                  </a:cubicBezTo>
                  <a:cubicBezTo>
                    <a:pt x="291" y="1503"/>
                    <a:pt x="281" y="1514"/>
                    <a:pt x="272" y="1526"/>
                  </a:cubicBezTo>
                  <a:cubicBezTo>
                    <a:pt x="263" y="1538"/>
                    <a:pt x="257" y="1552"/>
                    <a:pt x="250" y="1564"/>
                  </a:cubicBezTo>
                  <a:cubicBezTo>
                    <a:pt x="243" y="1576"/>
                    <a:pt x="237" y="1587"/>
                    <a:pt x="232" y="1601"/>
                  </a:cubicBezTo>
                  <a:cubicBezTo>
                    <a:pt x="227" y="1615"/>
                    <a:pt x="222" y="1631"/>
                    <a:pt x="220" y="1649"/>
                  </a:cubicBezTo>
                  <a:cubicBezTo>
                    <a:pt x="218" y="1667"/>
                    <a:pt x="216" y="1693"/>
                    <a:pt x="217" y="1711"/>
                  </a:cubicBezTo>
                  <a:cubicBezTo>
                    <a:pt x="218" y="1729"/>
                    <a:pt x="220" y="1745"/>
                    <a:pt x="224" y="1760"/>
                  </a:cubicBezTo>
                  <a:cubicBezTo>
                    <a:pt x="228" y="1775"/>
                    <a:pt x="235" y="1790"/>
                    <a:pt x="241" y="1804"/>
                  </a:cubicBezTo>
                  <a:cubicBezTo>
                    <a:pt x="247" y="1818"/>
                    <a:pt x="253" y="1830"/>
                    <a:pt x="262" y="1843"/>
                  </a:cubicBezTo>
                  <a:cubicBezTo>
                    <a:pt x="271" y="1856"/>
                    <a:pt x="283" y="1872"/>
                    <a:pt x="293" y="1883"/>
                  </a:cubicBezTo>
                  <a:cubicBezTo>
                    <a:pt x="303" y="1894"/>
                    <a:pt x="314" y="1902"/>
                    <a:pt x="325" y="1910"/>
                  </a:cubicBezTo>
                  <a:cubicBezTo>
                    <a:pt x="336" y="1918"/>
                    <a:pt x="347" y="1926"/>
                    <a:pt x="358" y="1933"/>
                  </a:cubicBezTo>
                  <a:cubicBezTo>
                    <a:pt x="369" y="1940"/>
                    <a:pt x="381" y="1947"/>
                    <a:pt x="391" y="1951"/>
                  </a:cubicBezTo>
                  <a:cubicBezTo>
                    <a:pt x="401" y="1955"/>
                    <a:pt x="409" y="1957"/>
                    <a:pt x="419" y="1960"/>
                  </a:cubicBezTo>
                  <a:cubicBezTo>
                    <a:pt x="429" y="1963"/>
                    <a:pt x="443" y="1965"/>
                    <a:pt x="452" y="1967"/>
                  </a:cubicBezTo>
                  <a:cubicBezTo>
                    <a:pt x="461" y="1969"/>
                    <a:pt x="469" y="1969"/>
                    <a:pt x="476" y="1970"/>
                  </a:cubicBezTo>
                  <a:lnTo>
                    <a:pt x="493" y="1972"/>
                  </a:lnTo>
                  <a:lnTo>
                    <a:pt x="502" y="2243"/>
                  </a:lnTo>
                  <a:lnTo>
                    <a:pt x="485" y="2243"/>
                  </a:lnTo>
                  <a:cubicBezTo>
                    <a:pt x="471" y="2245"/>
                    <a:pt x="440" y="2248"/>
                    <a:pt x="415" y="2257"/>
                  </a:cubicBezTo>
                  <a:cubicBezTo>
                    <a:pt x="390" y="2266"/>
                    <a:pt x="359" y="2279"/>
                    <a:pt x="337" y="2294"/>
                  </a:cubicBezTo>
                  <a:cubicBezTo>
                    <a:pt x="315" y="2309"/>
                    <a:pt x="296" y="2329"/>
                    <a:pt x="280" y="2348"/>
                  </a:cubicBezTo>
                  <a:cubicBezTo>
                    <a:pt x="264" y="2367"/>
                    <a:pt x="252" y="2388"/>
                    <a:pt x="242" y="2410"/>
                  </a:cubicBezTo>
                  <a:cubicBezTo>
                    <a:pt x="232" y="2432"/>
                    <a:pt x="223" y="2455"/>
                    <a:pt x="220" y="2483"/>
                  </a:cubicBezTo>
                  <a:cubicBezTo>
                    <a:pt x="217" y="2511"/>
                    <a:pt x="216" y="2550"/>
                    <a:pt x="223" y="2581"/>
                  </a:cubicBezTo>
                  <a:cubicBezTo>
                    <a:pt x="230" y="2612"/>
                    <a:pt x="244" y="2644"/>
                    <a:pt x="259" y="2669"/>
                  </a:cubicBezTo>
                  <a:cubicBezTo>
                    <a:pt x="274" y="2694"/>
                    <a:pt x="291" y="2712"/>
                    <a:pt x="313" y="2731"/>
                  </a:cubicBezTo>
                  <a:cubicBezTo>
                    <a:pt x="335" y="2750"/>
                    <a:pt x="369" y="2769"/>
                    <a:pt x="391" y="2780"/>
                  </a:cubicBezTo>
                  <a:cubicBezTo>
                    <a:pt x="413" y="2791"/>
                    <a:pt x="428" y="2792"/>
                    <a:pt x="445" y="2795"/>
                  </a:cubicBezTo>
                  <a:cubicBezTo>
                    <a:pt x="462" y="2798"/>
                    <a:pt x="483" y="2800"/>
                    <a:pt x="494" y="2801"/>
                  </a:cubicBezTo>
                  <a:lnTo>
                    <a:pt x="514" y="2801"/>
                  </a:lnTo>
                  <a:lnTo>
                    <a:pt x="517" y="3223"/>
                  </a:lnTo>
                  <a:lnTo>
                    <a:pt x="5" y="3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1719" name="Group 39"/>
          <p:cNvGrpSpPr>
            <a:grpSpLocks/>
          </p:cNvGrpSpPr>
          <p:nvPr/>
        </p:nvGrpSpPr>
        <p:grpSpPr bwMode="auto">
          <a:xfrm>
            <a:off x="3357563" y="2665413"/>
            <a:ext cx="5489575" cy="915987"/>
            <a:chOff x="2115" y="1679"/>
            <a:chExt cx="3458" cy="577"/>
          </a:xfrm>
        </p:grpSpPr>
        <p:sp>
          <p:nvSpPr>
            <p:cNvPr id="9227" name="Oval 20"/>
            <p:cNvSpPr>
              <a:spLocks noChangeArrowheads="1"/>
            </p:cNvSpPr>
            <p:nvPr/>
          </p:nvSpPr>
          <p:spPr bwMode="auto">
            <a:xfrm>
              <a:off x="2115" y="1679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9228" name="Oval 23"/>
            <p:cNvSpPr>
              <a:spLocks noChangeArrowheads="1"/>
            </p:cNvSpPr>
            <p:nvPr/>
          </p:nvSpPr>
          <p:spPr bwMode="auto">
            <a:xfrm>
              <a:off x="3076" y="1680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9229" name="Oval 26"/>
            <p:cNvSpPr>
              <a:spLocks noChangeArrowheads="1"/>
            </p:cNvSpPr>
            <p:nvPr/>
          </p:nvSpPr>
          <p:spPr bwMode="auto">
            <a:xfrm>
              <a:off x="4036" y="1679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9230" name="Oval 29"/>
            <p:cNvSpPr>
              <a:spLocks noChangeArrowheads="1"/>
            </p:cNvSpPr>
            <p:nvPr/>
          </p:nvSpPr>
          <p:spPr bwMode="auto">
            <a:xfrm>
              <a:off x="4997" y="1679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</p:grpSp>
      <p:sp>
        <p:nvSpPr>
          <p:cNvPr id="71703" name="Oval 18"/>
          <p:cNvSpPr>
            <a:spLocks noChangeArrowheads="1"/>
          </p:cNvSpPr>
          <p:nvPr/>
        </p:nvSpPr>
        <p:spPr bwMode="auto">
          <a:xfrm>
            <a:off x="1831975" y="3975100"/>
            <a:ext cx="914400" cy="9144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b="1">
              <a:cs typeface="Arial" panose="020B0604020202020204" pitchFamily="34" charset="0"/>
            </a:endParaRPr>
          </a:p>
        </p:txBody>
      </p:sp>
      <p:grpSp>
        <p:nvGrpSpPr>
          <p:cNvPr id="71716" name="Group 36"/>
          <p:cNvGrpSpPr>
            <a:grpSpLocks/>
          </p:cNvGrpSpPr>
          <p:nvPr/>
        </p:nvGrpSpPr>
        <p:grpSpPr bwMode="auto">
          <a:xfrm>
            <a:off x="307975" y="3975100"/>
            <a:ext cx="5487988" cy="2236788"/>
            <a:chOff x="194" y="2504"/>
            <a:chExt cx="3457" cy="1409"/>
          </a:xfrm>
        </p:grpSpPr>
        <p:sp>
          <p:nvSpPr>
            <p:cNvPr id="9233" name="Oval 25"/>
            <p:cNvSpPr>
              <a:spLocks noChangeArrowheads="1"/>
            </p:cNvSpPr>
            <p:nvPr/>
          </p:nvSpPr>
          <p:spPr bwMode="auto">
            <a:xfrm>
              <a:off x="3075" y="3337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9234" name="Oval 19"/>
            <p:cNvSpPr>
              <a:spLocks noChangeArrowheads="1"/>
            </p:cNvSpPr>
            <p:nvPr/>
          </p:nvSpPr>
          <p:spPr bwMode="auto">
            <a:xfrm>
              <a:off x="1154" y="3336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9235" name="Oval 15"/>
            <p:cNvSpPr>
              <a:spLocks noChangeArrowheads="1"/>
            </p:cNvSpPr>
            <p:nvPr/>
          </p:nvSpPr>
          <p:spPr bwMode="auto">
            <a:xfrm>
              <a:off x="194" y="2504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9236" name="Oval 16"/>
            <p:cNvSpPr>
              <a:spLocks noChangeArrowheads="1"/>
            </p:cNvSpPr>
            <p:nvPr/>
          </p:nvSpPr>
          <p:spPr bwMode="auto">
            <a:xfrm>
              <a:off x="194" y="3336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sp>
          <p:nvSpPr>
            <p:cNvPr id="9237" name="Oval 22"/>
            <p:cNvSpPr>
              <a:spLocks noChangeArrowheads="1"/>
            </p:cNvSpPr>
            <p:nvPr/>
          </p:nvSpPr>
          <p:spPr bwMode="auto">
            <a:xfrm>
              <a:off x="2114" y="3336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</p:grpSp>
      <p:grpSp>
        <p:nvGrpSpPr>
          <p:cNvPr id="71722" name="Group 42"/>
          <p:cNvGrpSpPr>
            <a:grpSpLocks/>
          </p:cNvGrpSpPr>
          <p:nvPr/>
        </p:nvGrpSpPr>
        <p:grpSpPr bwMode="auto">
          <a:xfrm>
            <a:off x="309563" y="2665413"/>
            <a:ext cx="8535987" cy="3544887"/>
            <a:chOff x="195" y="1679"/>
            <a:chExt cx="5377" cy="2233"/>
          </a:xfrm>
        </p:grpSpPr>
        <p:sp>
          <p:nvSpPr>
            <p:cNvPr id="9239" name="Oval 21"/>
            <p:cNvSpPr>
              <a:spLocks noChangeArrowheads="1"/>
            </p:cNvSpPr>
            <p:nvPr/>
          </p:nvSpPr>
          <p:spPr bwMode="auto">
            <a:xfrm>
              <a:off x="2114" y="2504"/>
              <a:ext cx="576" cy="5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it-IT" altLang="it-IT" b="1">
                <a:cs typeface="Arial" panose="020B0604020202020204" pitchFamily="34" charset="0"/>
              </a:endParaRPr>
            </a:p>
          </p:txBody>
        </p:sp>
        <p:grpSp>
          <p:nvGrpSpPr>
            <p:cNvPr id="9240" name="Group 41"/>
            <p:cNvGrpSpPr>
              <a:grpSpLocks/>
            </p:cNvGrpSpPr>
            <p:nvPr/>
          </p:nvGrpSpPr>
          <p:grpSpPr bwMode="auto">
            <a:xfrm>
              <a:off x="195" y="1679"/>
              <a:ext cx="5377" cy="2233"/>
              <a:chOff x="195" y="1679"/>
              <a:chExt cx="5377" cy="2233"/>
            </a:xfrm>
          </p:grpSpPr>
          <p:grpSp>
            <p:nvGrpSpPr>
              <p:cNvPr id="9241" name="Group 34"/>
              <p:cNvGrpSpPr>
                <a:grpSpLocks/>
              </p:cNvGrpSpPr>
              <p:nvPr/>
            </p:nvGrpSpPr>
            <p:grpSpPr bwMode="auto">
              <a:xfrm>
                <a:off x="195" y="1679"/>
                <a:ext cx="1536" cy="576"/>
                <a:chOff x="195" y="1679"/>
                <a:chExt cx="1536" cy="576"/>
              </a:xfrm>
            </p:grpSpPr>
            <p:sp>
              <p:nvSpPr>
                <p:cNvPr id="9242" name="Oval 14"/>
                <p:cNvSpPr>
                  <a:spLocks noChangeArrowheads="1"/>
                </p:cNvSpPr>
                <p:nvPr/>
              </p:nvSpPr>
              <p:spPr bwMode="auto">
                <a:xfrm>
                  <a:off x="195" y="1679"/>
                  <a:ext cx="576" cy="5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 b="1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43" name="Oval 17"/>
                <p:cNvSpPr>
                  <a:spLocks noChangeArrowheads="1"/>
                </p:cNvSpPr>
                <p:nvPr/>
              </p:nvSpPr>
              <p:spPr bwMode="auto">
                <a:xfrm>
                  <a:off x="1155" y="1679"/>
                  <a:ext cx="576" cy="5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it-IT" altLang="it-IT" b="1"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244" name="Oval 24"/>
              <p:cNvSpPr>
                <a:spLocks noChangeArrowheads="1"/>
              </p:cNvSpPr>
              <p:nvPr/>
            </p:nvSpPr>
            <p:spPr bwMode="auto">
              <a:xfrm>
                <a:off x="3075" y="2505"/>
                <a:ext cx="576" cy="5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 b="1">
                  <a:cs typeface="Arial" panose="020B0604020202020204" pitchFamily="34" charset="0"/>
                </a:endParaRPr>
              </a:p>
            </p:txBody>
          </p:sp>
          <p:sp>
            <p:nvSpPr>
              <p:cNvPr id="9245" name="Oval 27"/>
              <p:cNvSpPr>
                <a:spLocks noChangeArrowheads="1"/>
              </p:cNvSpPr>
              <p:nvPr/>
            </p:nvSpPr>
            <p:spPr bwMode="auto">
              <a:xfrm>
                <a:off x="4035" y="2504"/>
                <a:ext cx="576" cy="5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 b="1">
                  <a:cs typeface="Arial" panose="020B0604020202020204" pitchFamily="34" charset="0"/>
                </a:endParaRPr>
              </a:p>
            </p:txBody>
          </p:sp>
          <p:sp>
            <p:nvSpPr>
              <p:cNvPr id="9246" name="Oval 28"/>
              <p:cNvSpPr>
                <a:spLocks noChangeArrowheads="1"/>
              </p:cNvSpPr>
              <p:nvPr/>
            </p:nvSpPr>
            <p:spPr bwMode="auto">
              <a:xfrm>
                <a:off x="4035" y="3336"/>
                <a:ext cx="576" cy="5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 b="1">
                  <a:cs typeface="Arial" panose="020B0604020202020204" pitchFamily="34" charset="0"/>
                </a:endParaRPr>
              </a:p>
            </p:txBody>
          </p:sp>
          <p:sp>
            <p:nvSpPr>
              <p:cNvPr id="9247" name="Oval 30"/>
              <p:cNvSpPr>
                <a:spLocks noChangeArrowheads="1"/>
              </p:cNvSpPr>
              <p:nvPr/>
            </p:nvSpPr>
            <p:spPr bwMode="auto">
              <a:xfrm>
                <a:off x="4996" y="2504"/>
                <a:ext cx="576" cy="5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 b="1">
                  <a:cs typeface="Arial" panose="020B0604020202020204" pitchFamily="34" charset="0"/>
                </a:endParaRPr>
              </a:p>
            </p:txBody>
          </p:sp>
          <p:sp>
            <p:nvSpPr>
              <p:cNvPr id="9248" name="Oval 31"/>
              <p:cNvSpPr>
                <a:spLocks noChangeArrowheads="1"/>
              </p:cNvSpPr>
              <p:nvPr/>
            </p:nvSpPr>
            <p:spPr bwMode="auto">
              <a:xfrm>
                <a:off x="4996" y="3336"/>
                <a:ext cx="576" cy="5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it-IT" altLang="it-IT" b="1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249" name="Rectangle 32"/>
          <p:cNvSpPr>
            <a:spLocks noGrp="1"/>
          </p:cNvSpPr>
          <p:nvPr>
            <p:ph type="title" idx="4294967295"/>
          </p:nvPr>
        </p:nvSpPr>
        <p:spPr>
          <a:xfrm>
            <a:off x="50800" y="0"/>
            <a:ext cx="9036050" cy="1079500"/>
          </a:xfrm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GB" altLang="it-IT" sz="2400"/>
              <a:t>Another example on the potential utility of multiple spatial sampling</a:t>
            </a:r>
            <a:r>
              <a:rPr lang="en-GB" altLang="it-IT" sz="4000"/>
              <a:t> </a:t>
            </a:r>
            <a:br>
              <a:rPr lang="en-GB" altLang="it-IT" sz="4000"/>
            </a:br>
            <a:r>
              <a:rPr lang="en-GB" altLang="it-IT" sz="4000"/>
              <a:t>Something is moving behind the curtain</a:t>
            </a:r>
            <a:endParaRPr lang="en-US" altLang="it-IT" sz="3800" i="1"/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1008063" y="1052513"/>
            <a:ext cx="7127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it-IT" sz="2800" i="1" dirty="0">
                <a:solidFill>
                  <a:srgbClr val="FF0000"/>
                </a:solidFill>
                <a:cs typeface="Arial" panose="020B0604020202020204" pitchFamily="34" charset="0"/>
              </a:rPr>
              <a:t>Can you tell along which direction it moves?</a:t>
            </a:r>
            <a:endParaRPr lang="en-US" altLang="it-IT" sz="28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1.15903 0.48241 " pathEditMode="relative" rAng="0" ptsTypes="AA">
                                      <p:cBhvr>
                                        <p:cTn id="8" dur="44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000" y="24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  <p:bldP spid="717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571315C70134693A164DBABDF4AF3" ma:contentTypeVersion="16" ma:contentTypeDescription="Create a new document." ma:contentTypeScope="" ma:versionID="d2796b890890bde375546208cb3881f9">
  <xsd:schema xmlns:xsd="http://www.w3.org/2001/XMLSchema" xmlns:xs="http://www.w3.org/2001/XMLSchema" xmlns:p="http://schemas.microsoft.com/office/2006/metadata/properties" xmlns:ns2="02adff9a-d020-4030-870a-fe1c8817879b" xmlns:ns3="485ff4a7-c7ed-45bb-8c8d-cea6e7af63b2" targetNamespace="http://schemas.microsoft.com/office/2006/metadata/properties" ma:root="true" ma:fieldsID="ef90aef035fd4979fd99c0161856a243" ns2:_="" ns3:_="">
    <xsd:import namespace="02adff9a-d020-4030-870a-fe1c8817879b"/>
    <xsd:import namespace="485ff4a7-c7ed-45bb-8c8d-cea6e7af63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dff9a-d020-4030-870a-fe1c881787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9ac232-9de1-4ef7-a8d1-4fd88dbef106}" ma:internalName="TaxCatchAll" ma:showField="CatchAllData" ma:web="02adff9a-d020-4030-870a-fe1c88178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ff4a7-c7ed-45bb-8c8d-cea6e7af63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259d0b0-ad97-40f6-866f-9f1be2d4c8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adff9a-d020-4030-870a-fe1c8817879b" xsi:nil="true"/>
    <lcf76f155ced4ddcb4097134ff3c332f xmlns="485ff4a7-c7ed-45bb-8c8d-cea6e7af63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738CFF-C721-4EEE-AA12-629513C5CD87}"/>
</file>

<file path=customXml/itemProps2.xml><?xml version="1.0" encoding="utf-8"?>
<ds:datastoreItem xmlns:ds="http://schemas.openxmlformats.org/officeDocument/2006/customXml" ds:itemID="{506CBF1A-327D-4035-8E08-8D5B1EAF9615}"/>
</file>

<file path=customXml/itemProps3.xml><?xml version="1.0" encoding="utf-8"?>
<ds:datastoreItem xmlns:ds="http://schemas.openxmlformats.org/officeDocument/2006/customXml" ds:itemID="{7B3A3C82-398F-4DDC-8D63-232262EBC3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On-screen Show (4:3)</PresentationFormat>
  <Paragraphs>8</Paragraphs>
  <Slides>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Default Design</vt:lpstr>
      <vt:lpstr>Can you tell which car is moving faster?</vt:lpstr>
      <vt:lpstr>Another example on the potential utility of multiple spatial sampling  Something is moving behind the curtain</vt:lpstr>
      <vt:lpstr>Another example on the potential utility of multiple spatial sampling  Something is moving behind the curtain</vt:lpstr>
    </vt:vector>
  </TitlesOfParts>
  <Company>Politecnico di Torino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tell which is the fastest?</dc:title>
  <dc:creator>taian.vieira</dc:creator>
  <cp:lastModifiedBy>Taian  Martins</cp:lastModifiedBy>
  <cp:revision>13</cp:revision>
  <dcterms:created xsi:type="dcterms:W3CDTF">2010-07-05T11:00:12Z</dcterms:created>
  <dcterms:modified xsi:type="dcterms:W3CDTF">2023-04-12T13:47:16Z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0x01010095B571315C70134693A164DBABDF4AF3</vt:lpwstr>
  </property>
</Properties>
</file>